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handoutMasterIdLst>
    <p:handoutMasterId r:id="rId21"/>
  </p:handoutMasterIdLst>
  <p:sldIdLst>
    <p:sldId id="279" r:id="rId2"/>
    <p:sldId id="436" r:id="rId3"/>
    <p:sldId id="295" r:id="rId4"/>
    <p:sldId id="296" r:id="rId5"/>
    <p:sldId id="274" r:id="rId6"/>
    <p:sldId id="297" r:id="rId7"/>
    <p:sldId id="432" r:id="rId8"/>
    <p:sldId id="427" r:id="rId9"/>
    <p:sldId id="442" r:id="rId10"/>
    <p:sldId id="443" r:id="rId11"/>
    <p:sldId id="431" r:id="rId12"/>
    <p:sldId id="438" r:id="rId13"/>
    <p:sldId id="429" r:id="rId14"/>
    <p:sldId id="430" r:id="rId15"/>
    <p:sldId id="437" r:id="rId16"/>
    <p:sldId id="440" r:id="rId17"/>
    <p:sldId id="433" r:id="rId18"/>
    <p:sldId id="44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75" userDrawn="1">
          <p15:clr>
            <a:srgbClr val="A4A3A4"/>
          </p15:clr>
        </p15:guide>
        <p15:guide id="2" pos="3727" userDrawn="1">
          <p15:clr>
            <a:srgbClr val="A4A3A4"/>
          </p15:clr>
        </p15:guide>
        <p15:guide id="3" pos="3953" userDrawn="1">
          <p15:clr>
            <a:srgbClr val="A4A3A4"/>
          </p15:clr>
        </p15:guide>
        <p15:guide id="4" pos="7287" userDrawn="1">
          <p15:clr>
            <a:srgbClr val="A4A3A4"/>
          </p15:clr>
        </p15:guide>
        <p15:guide id="5" pos="393" userDrawn="1">
          <p15:clr>
            <a:srgbClr val="A4A3A4"/>
          </p15:clr>
        </p15:guide>
        <p15:guide id="6" orient="horz" pos="372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63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544" y="184"/>
      </p:cViewPr>
      <p:guideLst>
        <p:guide orient="horz" pos="1275"/>
        <p:guide pos="3727"/>
        <p:guide pos="3953"/>
        <p:guide pos="7287"/>
        <p:guide pos="393"/>
        <p:guide orient="horz" pos="372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25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0AC80-9589-41A1-8ED2-EC2076B0E8E8}" type="datetimeFigureOut">
              <a:rPr lang="de-DE" smtClean="0"/>
              <a:t>08.05.19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3A726-01A3-41A5-8C71-74C8A626EA4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161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492030-5346-4222-B1C0-77ABA51E04BA}" type="datetimeFigureOut">
              <a:rPr lang="de-DE" smtClean="0"/>
              <a:t>08.05.19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B39C8-6D5D-40E8-8D83-C1E41A39F5E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387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2000" y="1120776"/>
            <a:ext cx="8039624" cy="105092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3889" y="2583180"/>
            <a:ext cx="8039624" cy="3330258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F9621B-D985-9C41-94FC-26CC0CCA58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444" y="647993"/>
            <a:ext cx="2933007" cy="15237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C082F0F-AAEA-0F42-8327-85CFC3B330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6324917"/>
            <a:ext cx="683079" cy="1852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F021F4-E532-A945-9BB5-F9C8A552E92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379" y="6300856"/>
            <a:ext cx="1322392" cy="23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376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icture,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23888" y="2024064"/>
            <a:ext cx="8101013" cy="3889375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23887" y="5913438"/>
            <a:ext cx="8101013" cy="241299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900"/>
            </a:lvl1pPr>
          </a:lstStyle>
          <a:p>
            <a:pPr lvl="0"/>
            <a:r>
              <a:rPr lang="de-DE" dirty="0"/>
              <a:t>Caption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5"/>
          </p:nvPr>
        </p:nvSpPr>
        <p:spPr>
          <a:xfrm>
            <a:off x="8934451" y="2033590"/>
            <a:ext cx="2633662" cy="3879847"/>
          </a:xfrm>
        </p:spPr>
        <p:txBody>
          <a:bodyPr/>
          <a:lstStyle>
            <a:lvl1pPr marL="266700" indent="-266700">
              <a:defRPr sz="1400"/>
            </a:lvl1pPr>
            <a:lvl2pPr marL="542925" indent="-276225">
              <a:defRPr sz="1400"/>
            </a:lvl2pPr>
            <a:lvl3pPr marL="809625" indent="-266700">
              <a:defRPr sz="1400"/>
            </a:lvl3pPr>
            <a:lvl4pPr marL="990600" indent="-180975">
              <a:defRPr sz="1400"/>
            </a:lvl4pPr>
            <a:lvl5pPr marL="1162050" indent="-171450"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0024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3036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hapter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635" y="1552576"/>
            <a:ext cx="10961477" cy="3814764"/>
          </a:xfrm>
        </p:spPr>
        <p:txBody>
          <a:bodyPr anchor="ctr"/>
          <a:lstStyle>
            <a:lvl1pPr>
              <a:defRPr sz="63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5448300"/>
            <a:ext cx="10944225" cy="574676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4229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1166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8614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23888" y="2024063"/>
            <a:ext cx="10944224" cy="3889375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350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23888" y="828675"/>
            <a:ext cx="10944224" cy="5084763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23887" y="5913438"/>
            <a:ext cx="10944225" cy="241299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900"/>
            </a:lvl1pPr>
          </a:lstStyle>
          <a:p>
            <a:pPr lvl="0"/>
            <a:r>
              <a:rPr lang="de-DE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2124035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23889" y="1196976"/>
            <a:ext cx="5292723" cy="4716463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275388" y="1196976"/>
            <a:ext cx="5292725" cy="4716463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5913438"/>
            <a:ext cx="5292726" cy="241299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900"/>
            </a:lvl1pPr>
          </a:lstStyle>
          <a:p>
            <a:pPr lvl="0"/>
            <a:r>
              <a:rPr lang="de-DE" dirty="0"/>
              <a:t>Caption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275385" y="5913438"/>
            <a:ext cx="5292727" cy="241299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900"/>
            </a:lvl1pPr>
          </a:lstStyle>
          <a:p>
            <a:pPr lvl="0"/>
            <a:r>
              <a:rPr lang="de-DE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1700034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23887" y="2024063"/>
            <a:ext cx="5292725" cy="3062288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6275389" y="2024063"/>
            <a:ext cx="5292724" cy="3062288"/>
          </a:xfrm>
          <a:noFill/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23888" y="5086351"/>
            <a:ext cx="5292726" cy="241299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900"/>
            </a:lvl1pPr>
          </a:lstStyle>
          <a:p>
            <a:pPr lvl="0"/>
            <a:r>
              <a:rPr lang="de-DE" dirty="0"/>
              <a:t>Caption</a:t>
            </a:r>
          </a:p>
        </p:txBody>
      </p:sp>
      <p:sp>
        <p:nvSpPr>
          <p:cNvPr id="9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275385" y="5086351"/>
            <a:ext cx="5292727" cy="241299"/>
          </a:xfrm>
        </p:spPr>
        <p:txBody>
          <a:bodyPr tIns="36000" rIns="0"/>
          <a:lstStyle>
            <a:lvl1pPr marL="0" indent="0">
              <a:buFont typeface="Arial" panose="020B0604020202020204" pitchFamily="34" charset="0"/>
              <a:buNone/>
              <a:defRPr sz="900"/>
            </a:lvl1pPr>
          </a:lstStyle>
          <a:p>
            <a:pPr lvl="0"/>
            <a:r>
              <a:rPr lang="de-DE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3008234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11189" y="712232"/>
            <a:ext cx="10956924" cy="78054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9" y="2024064"/>
            <a:ext cx="10944224" cy="38893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noProof="0" dirty="0"/>
              <a:t>Level 1</a:t>
            </a:r>
          </a:p>
          <a:p>
            <a:pPr lvl="1"/>
            <a:r>
              <a:rPr lang="en-US" noProof="0" dirty="0"/>
              <a:t>Level 2</a:t>
            </a:r>
          </a:p>
          <a:p>
            <a:pPr lvl="2"/>
            <a:r>
              <a:rPr lang="en-US" noProof="0" dirty="0"/>
              <a:t>Level 3</a:t>
            </a:r>
          </a:p>
          <a:p>
            <a:pPr lvl="3"/>
            <a:r>
              <a:rPr lang="en-US" noProof="0" dirty="0"/>
              <a:t>Level 4</a:t>
            </a:r>
          </a:p>
          <a:p>
            <a:pPr lvl="4"/>
            <a:r>
              <a:rPr lang="en-US" noProof="0" dirty="0"/>
              <a:t>Level 5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11377083" y="293577"/>
            <a:ext cx="514351" cy="29379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r"/>
            <a:fld id="{A5DEC3FA-4FB7-4309-A077-6BB31CA8E81A}" type="slidenum">
              <a:rPr lang="en-US" sz="1600" noProof="0" smtClean="0"/>
              <a:pPr algn="r"/>
              <a:t>‹#›</a:t>
            </a:fld>
            <a:endParaRPr lang="en-US" sz="1600" noProof="0" dirty="0"/>
          </a:p>
        </p:txBody>
      </p:sp>
      <p:cxnSp>
        <p:nvCxnSpPr>
          <p:cNvPr id="11" name="Gerader Verbinder 10"/>
          <p:cNvCxnSpPr/>
          <p:nvPr/>
        </p:nvCxnSpPr>
        <p:spPr>
          <a:xfrm>
            <a:off x="623889" y="339297"/>
            <a:ext cx="5292724" cy="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/>
          <p:cNvCxnSpPr/>
          <p:nvPr/>
        </p:nvCxnSpPr>
        <p:spPr>
          <a:xfrm>
            <a:off x="6275389" y="339297"/>
            <a:ext cx="5292726" cy="0"/>
          </a:xfrm>
          <a:prstGeom prst="line">
            <a:avLst/>
          </a:prstGeom>
          <a:ln w="63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/>
          <p:cNvSpPr/>
          <p:nvPr/>
        </p:nvSpPr>
        <p:spPr>
          <a:xfrm>
            <a:off x="623888" y="381001"/>
            <a:ext cx="5292725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sz="900" dirty="0"/>
              <a:t>Data Analysis with </a:t>
            </a:r>
            <a:r>
              <a:rPr lang="en-US" sz="900" dirty="0" err="1"/>
              <a:t>Jupyter</a:t>
            </a:r>
            <a:r>
              <a:rPr lang="en-US" sz="900" dirty="0"/>
              <a:t> Notebook for Open Science</a:t>
            </a:r>
          </a:p>
        </p:txBody>
      </p:sp>
      <p:sp>
        <p:nvSpPr>
          <p:cNvPr id="8" name="Rechteck 7"/>
          <p:cNvSpPr/>
          <p:nvPr/>
        </p:nvSpPr>
        <p:spPr>
          <a:xfrm>
            <a:off x="6275389" y="381001"/>
            <a:ext cx="5292724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sz="900" dirty="0"/>
              <a:t>Hans Fangohr, 7 May 2019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66B90A6-6D90-FB4C-A251-D9D75423B0F9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000" y="6324917"/>
            <a:ext cx="683079" cy="18524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B8AD5EA-21B1-4846-BBB8-F1E1510BA6E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379" y="6300856"/>
            <a:ext cx="1322392" cy="23336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1B4446D-8806-ED45-ABB5-95E6A7248F13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1754" y="6202083"/>
            <a:ext cx="646359" cy="43090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771CF0-8E53-A445-A263-A01AE2CBCB5D}"/>
              </a:ext>
            </a:extLst>
          </p:cNvPr>
          <p:cNvSpPr/>
          <p:nvPr userDrawn="1"/>
        </p:nvSpPr>
        <p:spPr>
          <a:xfrm>
            <a:off x="8286750" y="6186704"/>
            <a:ext cx="26350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GB" sz="800" dirty="0"/>
              <a:t>This project has received funding from the European Union's Horizon 2020 research and innovation programme under grant agreement No 823852.</a:t>
            </a:r>
          </a:p>
        </p:txBody>
      </p:sp>
    </p:spTree>
    <p:extLst>
      <p:ext uri="{BB962C8B-B14F-4D97-AF65-F5344CB8AC3E}">
        <p14:creationId xmlns:p14="http://schemas.microsoft.com/office/powerpoint/2010/main" val="926006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67" r:id="rId5"/>
    <p:sldLayoutId id="2147483673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7188" indent="-357188" algn="l" defTabSz="914400" rtl="0" eaLnBrk="1" latinLnBrk="0" hangingPunct="1">
        <a:lnSpc>
          <a:spcPct val="114000"/>
        </a:lnSpc>
        <a:spcBef>
          <a:spcPts val="1800"/>
        </a:spcBef>
        <a:buClr>
          <a:schemeClr val="accent1"/>
        </a:buClr>
        <a:buSzPct val="200000"/>
        <a:buFont typeface="System Font Regular"/>
        <a:buChar char="■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14375" indent="-357188" algn="l" defTabSz="914400" rtl="0" eaLnBrk="1" latinLnBrk="0" hangingPunct="1">
        <a:lnSpc>
          <a:spcPct val="114000"/>
        </a:lnSpc>
        <a:spcBef>
          <a:spcPts val="0"/>
        </a:spcBef>
        <a:buClr>
          <a:schemeClr val="accent2"/>
        </a:buClr>
        <a:buSzPct val="200000"/>
        <a:buFont typeface="System Font Regular"/>
        <a:buChar char="■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82663" indent="-268288" algn="l" defTabSz="914400" rtl="0" eaLnBrk="1" latinLnBrk="0" hangingPunct="1">
        <a:lnSpc>
          <a:spcPct val="114000"/>
        </a:lnSpc>
        <a:spcBef>
          <a:spcPts val="0"/>
        </a:spcBef>
        <a:buClr>
          <a:schemeClr val="accent3"/>
        </a:buClr>
        <a:buSzPct val="200000"/>
        <a:buFont typeface="System Font Regular"/>
        <a:buChar char="■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162050" indent="-173038" algn="l" defTabSz="914400" rtl="0" eaLnBrk="1" latinLnBrk="0" hangingPunct="1">
        <a:lnSpc>
          <a:spcPct val="114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47788" indent="-180975" algn="l" defTabSz="914400" rtl="0" eaLnBrk="1" latinLnBrk="0" hangingPunct="1">
        <a:lnSpc>
          <a:spcPct val="114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275" userDrawn="1">
          <p15:clr>
            <a:srgbClr val="F26B43"/>
          </p15:clr>
        </p15:guide>
        <p15:guide id="2" pos="3727" userDrawn="1">
          <p15:clr>
            <a:srgbClr val="F26B43"/>
          </p15:clr>
        </p15:guide>
        <p15:guide id="3" pos="3953" userDrawn="1">
          <p15:clr>
            <a:srgbClr val="F26B43"/>
          </p15:clr>
        </p15:guide>
        <p15:guide id="4" pos="393" userDrawn="1">
          <p15:clr>
            <a:srgbClr val="F26B43"/>
          </p15:clr>
        </p15:guide>
        <p15:guide id="5" pos="7287" userDrawn="1">
          <p15:clr>
            <a:srgbClr val="F26B43"/>
          </p15:clr>
        </p15:guide>
        <p15:guide id="6" orient="horz" pos="37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fangohr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n.xfel.eu/readthedocs/docs/data-analysis-user-documentation/en/latest/software.html#karabo-data-interactive" TargetMode="External"/><Relationship Id="rId4" Type="http://schemas.openxmlformats.org/officeDocument/2006/relationships/hyperlink" Target="http://ftp.esrf.fr/pub/scisoft/PyNX/example_notebooks/Wavefront-propagation-operators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Hans.Fangohr@xfel.eu" TargetMode="External"/><Relationship Id="rId2" Type="http://schemas.openxmlformats.org/officeDocument/2006/relationships/hyperlink" Target="http://panosc-eu.github.io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ngohr/paper-supplement-2016-dmi-nanocylinder-hysteresis" TargetMode="External"/><Relationship Id="rId2" Type="http://schemas.openxmlformats.org/officeDocument/2006/relationships/hyperlink" Target="https://doi.org/10.1063/1.4962726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github.com/maxalbert/paper-supplement-nanoparticle-sensing" TargetMode="External"/><Relationship Id="rId4" Type="http://schemas.openxmlformats.org/officeDocument/2006/relationships/hyperlink" Target="https://doi.org/10.1088/0957-4484/27/45/455502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arabo-data.readthedocs.io/en/latest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Data analysis with </a:t>
            </a:r>
            <a:r>
              <a:rPr lang="en-GB" dirty="0" err="1"/>
              <a:t>Jupyter</a:t>
            </a:r>
            <a:r>
              <a:rPr lang="en-GB" dirty="0"/>
              <a:t> Notebook </a:t>
            </a:r>
            <a:br>
              <a:rPr lang="en-GB" dirty="0"/>
            </a:br>
            <a:r>
              <a:rPr lang="en-GB" dirty="0"/>
              <a:t>for Open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3889" y="2583180"/>
            <a:ext cx="4725351" cy="3330258"/>
          </a:xfrm>
        </p:spPr>
        <p:txBody>
          <a:bodyPr/>
          <a:lstStyle/>
          <a:p>
            <a:r>
              <a:rPr lang="en-GB"/>
              <a:t>Hans </a:t>
            </a:r>
            <a:r>
              <a:rPr lang="en-GB" dirty="0"/>
              <a:t>Fangohr</a:t>
            </a:r>
          </a:p>
          <a:p>
            <a:r>
              <a:rPr lang="en-GB" dirty="0"/>
              <a:t>European X-ray Free Electron Laser</a:t>
            </a:r>
          </a:p>
          <a:p>
            <a:r>
              <a:rPr lang="en-GB" dirty="0"/>
              <a:t>Photon and Neutron Open Science Cloud</a:t>
            </a:r>
          </a:p>
          <a:p>
            <a:endParaRPr lang="en-GB" dirty="0"/>
          </a:p>
          <a:p>
            <a:r>
              <a:rPr lang="en-GB" dirty="0"/>
              <a:t>Amsterdam, 7 May 2019</a:t>
            </a:r>
          </a:p>
          <a:p>
            <a:endParaRPr lang="en-GB" dirty="0"/>
          </a:p>
          <a:p>
            <a:r>
              <a:rPr lang="en-GB" dirty="0" err="1"/>
              <a:t>Hans.Fangohr@xfel.eu</a:t>
            </a:r>
            <a:endParaRPr lang="en-GB" dirty="0"/>
          </a:p>
          <a:p>
            <a:r>
              <a:rPr lang="en-GB" dirty="0">
                <a:hlinkClick r:id="rId2"/>
              </a:rPr>
              <a:t>https://fangohr.github.io</a:t>
            </a:r>
            <a:endParaRPr lang="en-GB" dirty="0"/>
          </a:p>
          <a:p>
            <a:r>
              <a:rPr lang="en-GB" dirty="0"/>
              <a:t>@</a:t>
            </a:r>
            <a:r>
              <a:rPr lang="en-GB" dirty="0" err="1"/>
              <a:t>ProfCompMod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B779008-0FBC-CA4C-AF8D-82DEE719AC30}"/>
              </a:ext>
            </a:extLst>
          </p:cNvPr>
          <p:cNvSpPr txBox="1"/>
          <p:nvPr/>
        </p:nvSpPr>
        <p:spPr>
          <a:xfrm>
            <a:off x="2302329" y="6466114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69875" indent="-269875">
              <a:lnSpc>
                <a:spcPct val="112000"/>
              </a:lnSpc>
              <a:buBlip>
                <a:blip r:embed="rId3"/>
              </a:buBlip>
            </a:pPr>
            <a:endParaRPr lang="de-DE" sz="1400" dirty="0" err="1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CC781A21-867A-7245-A9E2-9727B552BE1F}"/>
              </a:ext>
            </a:extLst>
          </p:cNvPr>
          <p:cNvSpPr txBox="1">
            <a:spLocks/>
          </p:cNvSpPr>
          <p:nvPr/>
        </p:nvSpPr>
        <p:spPr>
          <a:xfrm>
            <a:off x="5957889" y="2583180"/>
            <a:ext cx="4725351" cy="33302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1"/>
              </a:buClr>
              <a:buSzPct val="200000"/>
              <a:buFont typeface="System Font Regular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SzPct val="200000"/>
              <a:buFont typeface="System Font Regular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3"/>
              </a:buClr>
              <a:buSzPct val="200000"/>
              <a:buFont typeface="System Font Regular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01925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4AAE00F-66D6-0642-94BB-209D232974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598" y="115958"/>
            <a:ext cx="6919763" cy="7600013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AC7D6-9016-D042-ADFC-65AE8971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BF6C60-BE9D-3F4A-A057-7E6F8024E1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5" r="7174"/>
          <a:stretch/>
        </p:blipFill>
        <p:spPr>
          <a:xfrm>
            <a:off x="-1031791" y="0"/>
            <a:ext cx="6838241" cy="659494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B9CCB3A-2A40-E142-AA08-45F812AB2ECE}"/>
              </a:ext>
            </a:extLst>
          </p:cNvPr>
          <p:cNvSpPr/>
          <p:nvPr/>
        </p:nvSpPr>
        <p:spPr>
          <a:xfrm rot="16200000">
            <a:off x="8950738" y="3454613"/>
            <a:ext cx="6096000" cy="1846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600" dirty="0">
                <a:hlinkClick r:id="rId4"/>
              </a:rPr>
              <a:t>http://ftp.esrf.fr/pub/scisoft/PyNX/example_notebooks/Wavefront-propagation-operators.html</a:t>
            </a:r>
            <a:r>
              <a:rPr lang="en-US" sz="600" dirty="0"/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8829F9-4FB1-B247-8A07-6B5EA6778FC5}"/>
              </a:ext>
            </a:extLst>
          </p:cNvPr>
          <p:cNvSpPr/>
          <p:nvPr/>
        </p:nvSpPr>
        <p:spPr>
          <a:xfrm rot="16200000">
            <a:off x="-2955667" y="1400439"/>
            <a:ext cx="6096000" cy="1846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600" dirty="0">
                <a:hlinkClick r:id="rId5"/>
              </a:rPr>
              <a:t>https://in.xfel.eu/readthedocs/docs/data-analysis-user-documentation/en/latest/software.html#karabo-data-interactive</a:t>
            </a:r>
            <a:r>
              <a:rPr lang="en-US" sz="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2354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1A42D-1857-304B-AB3A-AC143C949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Solution </a:t>
            </a:r>
            <a:r>
              <a:rPr lang="de-DE" dirty="0" err="1"/>
              <a:t>architecture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PaNOSC</a:t>
            </a:r>
            <a:r>
              <a:rPr lang="de-DE" dirty="0"/>
              <a:t> </a:t>
            </a:r>
            <a:r>
              <a:rPr lang="de-DE" dirty="0" err="1"/>
              <a:t>vision</a:t>
            </a:r>
            <a:r>
              <a:rPr lang="de-DE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F2400-A942-514B-AEBF-38C377086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Finding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: </a:t>
            </a:r>
          </a:p>
          <a:p>
            <a:pPr lvl="1"/>
            <a:r>
              <a:rPr lang="de-DE" dirty="0"/>
              <a:t>Web </a:t>
            </a:r>
            <a:r>
              <a:rPr lang="de-DE" dirty="0" err="1"/>
              <a:t>interface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base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experiment</a:t>
            </a:r>
            <a:r>
              <a:rPr lang="de-DE" dirty="0"/>
              <a:t> </a:t>
            </a:r>
            <a:r>
              <a:rPr lang="de-DE" dirty="0" err="1"/>
              <a:t>metadata</a:t>
            </a:r>
            <a:endParaRPr lang="de-DE" dirty="0"/>
          </a:p>
          <a:p>
            <a:r>
              <a:rPr lang="de-DE" dirty="0" err="1"/>
              <a:t>Exploring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analysing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remotely</a:t>
            </a:r>
            <a:r>
              <a:rPr lang="de-DE" dirty="0"/>
              <a:t> (=in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): </a:t>
            </a:r>
          </a:p>
          <a:p>
            <a:pPr lvl="1"/>
            <a:r>
              <a:rPr lang="de-DE" dirty="0" err="1"/>
              <a:t>JupyterHub</a:t>
            </a:r>
            <a:r>
              <a:rPr lang="de-DE" dirty="0"/>
              <a:t> </a:t>
            </a:r>
            <a:r>
              <a:rPr lang="de-DE" dirty="0" err="1"/>
              <a:t>serving</a:t>
            </a:r>
            <a:r>
              <a:rPr lang="de-DE" dirty="0"/>
              <a:t> relevant </a:t>
            </a:r>
            <a:r>
              <a:rPr lang="de-DE" dirty="0" err="1"/>
              <a:t>notebooks</a:t>
            </a:r>
            <a:endParaRPr lang="de-DE" dirty="0"/>
          </a:p>
          <a:p>
            <a:pPr lvl="1"/>
            <a:r>
              <a:rPr lang="de-DE" dirty="0"/>
              <a:t>Move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notebook</a:t>
            </a:r>
            <a:endParaRPr lang="de-DE" dirty="0"/>
          </a:p>
          <a:p>
            <a:pPr lvl="1"/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remote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desktop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in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browser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connected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to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Desktop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virtual</a:t>
            </a:r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de-DE" dirty="0" err="1">
                <a:solidFill>
                  <a:schemeClr val="bg1">
                    <a:lumMod val="65000"/>
                  </a:schemeClr>
                </a:solidFill>
              </a:rPr>
              <a:t>machine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4657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E97B2-6A44-AE44-86FE-B541730D8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PaNOSC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 1: </a:t>
            </a:r>
            <a:r>
              <a:rPr lang="de-DE" dirty="0" err="1"/>
              <a:t>reproducibility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re-usability</a:t>
            </a:r>
            <a:r>
              <a:rPr lang="de-DE" dirty="0"/>
              <a:t> </a:t>
            </a:r>
            <a:r>
              <a:rPr lang="de-DE" dirty="0" err="1"/>
              <a:t>published</a:t>
            </a:r>
            <a:r>
              <a:rPr lang="de-DE" dirty="0"/>
              <a:t>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D8557-93CD-FD42-9B6D-E832E79FA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given</a:t>
            </a:r>
            <a:r>
              <a:rPr lang="de-DE" dirty="0"/>
              <a:t> </a:t>
            </a:r>
            <a:r>
              <a:rPr lang="de-DE" dirty="0" err="1"/>
              <a:t>publication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facility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, </a:t>
            </a:r>
            <a:r>
              <a:rPr lang="de-DE" dirty="0" err="1"/>
              <a:t>users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Find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(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EOSC web </a:t>
            </a:r>
            <a:r>
              <a:rPr lang="de-DE" dirty="0" err="1"/>
              <a:t>portal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URL/DOI in </a:t>
            </a:r>
            <a:r>
              <a:rPr lang="de-DE" dirty="0" err="1"/>
              <a:t>paper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Access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web </a:t>
            </a:r>
            <a:r>
              <a:rPr lang="de-DE" dirty="0" err="1"/>
              <a:t>portal</a:t>
            </a:r>
            <a:endParaRPr lang="de-DE" dirty="0"/>
          </a:p>
          <a:p>
            <a:pPr lvl="1"/>
            <a:r>
              <a:rPr lang="de-DE" dirty="0" err="1"/>
              <a:t>Inspect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(</a:t>
            </a:r>
            <a:r>
              <a:rPr lang="de-DE" dirty="0" err="1"/>
              <a:t>notebook</a:t>
            </a:r>
            <a:r>
              <a:rPr lang="de-DE" dirty="0"/>
              <a:t>)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led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key</a:t>
            </a:r>
            <a:r>
              <a:rPr lang="de-DE" dirty="0"/>
              <a:t> </a:t>
            </a:r>
            <a:r>
              <a:rPr lang="de-DE" dirty="0" err="1"/>
              <a:t>figures</a:t>
            </a:r>
            <a:r>
              <a:rPr lang="de-DE" dirty="0"/>
              <a:t> / </a:t>
            </a:r>
            <a:r>
              <a:rPr lang="de-DE" dirty="0" err="1"/>
              <a:t>statements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publication</a:t>
            </a:r>
            <a:endParaRPr lang="de-DE" dirty="0"/>
          </a:p>
          <a:p>
            <a:pPr lvl="1"/>
            <a:r>
              <a:rPr lang="de-DE" dirty="0"/>
              <a:t>Re-</a:t>
            </a:r>
            <a:r>
              <a:rPr lang="de-DE" dirty="0" err="1"/>
              <a:t>execute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(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reproducibility</a:t>
            </a:r>
            <a:r>
              <a:rPr lang="de-DE" dirty="0">
                <a:sym typeface="Wingdings" pitchFamily="2" charset="2"/>
              </a:rPr>
              <a:t>)</a:t>
            </a:r>
            <a:endParaRPr lang="de-DE" dirty="0"/>
          </a:p>
          <a:p>
            <a:pPr lvl="1"/>
            <a:r>
              <a:rPr lang="de-DE" dirty="0"/>
              <a:t>Modify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extend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notebook</a:t>
            </a:r>
            <a:r>
              <a:rPr lang="de-DE" dirty="0"/>
              <a:t> (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reusability</a:t>
            </a:r>
            <a:r>
              <a:rPr lang="de-DE" dirty="0">
                <a:sym typeface="Wingdings" pitchFamily="2" charset="2"/>
              </a:rPr>
              <a:t>)</a:t>
            </a:r>
          </a:p>
          <a:p>
            <a:pPr lvl="1"/>
            <a:endParaRPr lang="de-DE" dirty="0">
              <a:sym typeface="Wingdings" pitchFamily="2" charset="2"/>
            </a:endParaRPr>
          </a:p>
          <a:p>
            <a:r>
              <a:rPr lang="de-DE" dirty="0">
                <a:sym typeface="Wingdings" pitchFamily="2" charset="2"/>
              </a:rPr>
              <a:t>Users </a:t>
            </a:r>
            <a:r>
              <a:rPr lang="de-DE" dirty="0" err="1">
                <a:sym typeface="Wingdings" pitchFamily="2" charset="2"/>
              </a:rPr>
              <a:t>may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include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scientists</a:t>
            </a:r>
            <a:r>
              <a:rPr lang="de-DE" dirty="0">
                <a:sym typeface="Wingdings" pitchFamily="2" charset="2"/>
              </a:rPr>
              <a:t>, </a:t>
            </a:r>
            <a:r>
              <a:rPr lang="de-DE" dirty="0" err="1">
                <a:sym typeface="Wingdings" pitchFamily="2" charset="2"/>
              </a:rPr>
              <a:t>interested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public</a:t>
            </a:r>
            <a:r>
              <a:rPr lang="de-DE" dirty="0">
                <a:sym typeface="Wingdings" pitchFamily="2" charset="2"/>
              </a:rPr>
              <a:t>, </a:t>
            </a:r>
            <a:r>
              <a:rPr lang="de-DE" dirty="0" err="1">
                <a:sym typeface="Wingdings" pitchFamily="2" charset="2"/>
              </a:rPr>
              <a:t>journal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editors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and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reviewers</a:t>
            </a:r>
            <a:r>
              <a:rPr lang="de-DE" dirty="0">
                <a:sym typeface="Wingdings" pitchFamily="2" charset="2"/>
              </a:rPr>
              <a:t>, </a:t>
            </a:r>
            <a:r>
              <a:rPr lang="de-DE" dirty="0" err="1">
                <a:sym typeface="Wingdings" pitchFamily="2" charset="2"/>
              </a:rPr>
              <a:t>representatitves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from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research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councils</a:t>
            </a:r>
            <a:r>
              <a:rPr lang="de-DE" dirty="0">
                <a:sym typeface="Wingdings" pitchFamily="2" charset="2"/>
              </a:rPr>
              <a:t>, . . 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4810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E97B2-6A44-AE44-86FE-B541730D8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PaNOSC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 2: </a:t>
            </a:r>
            <a:r>
              <a:rPr lang="de-DE" dirty="0" err="1"/>
              <a:t>enable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on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D8557-93CD-FD42-9B6D-E832E79FA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Users </a:t>
            </a:r>
            <a:r>
              <a:rPr lang="de-DE" dirty="0" err="1"/>
              <a:t>can</a:t>
            </a:r>
            <a:endParaRPr lang="de-DE" dirty="0"/>
          </a:p>
          <a:p>
            <a:pPr lvl="1"/>
            <a:r>
              <a:rPr lang="de-DE" dirty="0"/>
              <a:t>Search </a:t>
            </a:r>
            <a:r>
              <a:rPr lang="de-DE" dirty="0" err="1"/>
              <a:t>and</a:t>
            </a:r>
            <a:r>
              <a:rPr lang="de-DE" dirty="0"/>
              <a:t> find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experiments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web </a:t>
            </a:r>
            <a:r>
              <a:rPr lang="de-DE" dirty="0" err="1"/>
              <a:t>portal</a:t>
            </a:r>
            <a:endParaRPr lang="de-DE" dirty="0"/>
          </a:p>
          <a:p>
            <a:pPr lvl="1"/>
            <a:r>
              <a:rPr lang="de-DE" dirty="0"/>
              <a:t>Access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web </a:t>
            </a:r>
            <a:r>
              <a:rPr lang="de-DE" dirty="0" err="1"/>
              <a:t>portal</a:t>
            </a:r>
            <a:endParaRPr lang="de-DE" dirty="0"/>
          </a:p>
          <a:p>
            <a:pPr lvl="1"/>
            <a:r>
              <a:rPr lang="de-DE" dirty="0" err="1"/>
              <a:t>Choose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appropriate</a:t>
            </a:r>
            <a:r>
              <a:rPr lang="de-DE" dirty="0"/>
              <a:t> </a:t>
            </a:r>
            <a:r>
              <a:rPr lang="de-DE" dirty="0" err="1"/>
              <a:t>selection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tools</a:t>
            </a:r>
            <a:r>
              <a:rPr lang="de-DE" dirty="0"/>
              <a:t> (=</a:t>
            </a:r>
            <a:r>
              <a:rPr lang="de-DE" dirty="0" err="1"/>
              <a:t>Jupyter</a:t>
            </a:r>
            <a:r>
              <a:rPr lang="de-DE" dirty="0"/>
              <a:t> Notebook </a:t>
            </a:r>
            <a:r>
              <a:rPr lang="de-DE" dirty="0" err="1"/>
              <a:t>templates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Execute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notebook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Modify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extend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notebook</a:t>
            </a:r>
            <a:endParaRPr lang="de-DE" dirty="0"/>
          </a:p>
          <a:p>
            <a:pPr marL="357187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2082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9D60-6A55-D240-9F9C-E4F6EACBF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Challenges</a:t>
            </a:r>
            <a:r>
              <a:rPr lang="de-DE" dirty="0"/>
              <a:t>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6720C-971A-864C-BD07-A4D4FFE5E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Different </a:t>
            </a:r>
            <a:r>
              <a:rPr lang="de-DE" dirty="0" err="1"/>
              <a:t>facilities</a:t>
            </a:r>
            <a:endParaRPr lang="de-DE" dirty="0"/>
          </a:p>
          <a:p>
            <a:pPr lvl="1"/>
            <a:r>
              <a:rPr lang="de-DE" dirty="0" err="1"/>
              <a:t>Currently</a:t>
            </a:r>
            <a:r>
              <a:rPr lang="de-DE" dirty="0"/>
              <a:t> 6 </a:t>
            </a:r>
            <a:r>
              <a:rPr lang="de-DE" dirty="0" err="1"/>
              <a:t>facilities</a:t>
            </a:r>
            <a:r>
              <a:rPr lang="de-DE" dirty="0"/>
              <a:t> </a:t>
            </a:r>
            <a:r>
              <a:rPr lang="de-DE" dirty="0" err="1"/>
              <a:t>involved</a:t>
            </a:r>
            <a:endParaRPr lang="de-DE" dirty="0"/>
          </a:p>
          <a:p>
            <a:pPr lvl="1"/>
            <a:r>
              <a:rPr lang="de-DE" dirty="0"/>
              <a:t>Generally </a:t>
            </a:r>
            <a:r>
              <a:rPr lang="de-DE" dirty="0" err="1"/>
              <a:t>use</a:t>
            </a:r>
            <a:r>
              <a:rPr lang="de-DE" dirty="0"/>
              <a:t> different </a:t>
            </a:r>
            <a:r>
              <a:rPr lang="de-DE" dirty="0" err="1"/>
              <a:t>ways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store</a:t>
            </a:r>
            <a:r>
              <a:rPr lang="de-DE" dirty="0"/>
              <a:t> </a:t>
            </a:r>
            <a:r>
              <a:rPr lang="de-DE" dirty="0" err="1"/>
              <a:t>meta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Common </a:t>
            </a:r>
            <a:r>
              <a:rPr lang="de-DE" dirty="0" err="1"/>
              <a:t>way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classifying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 (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experiment</a:t>
            </a:r>
            <a:r>
              <a:rPr lang="de-DE" dirty="0"/>
              <a:t> </a:t>
            </a:r>
            <a:r>
              <a:rPr lang="de-DE" dirty="0" err="1"/>
              <a:t>types</a:t>
            </a:r>
            <a:r>
              <a:rPr lang="de-DE" dirty="0"/>
              <a:t>) ?</a:t>
            </a:r>
          </a:p>
          <a:p>
            <a:pPr lvl="1"/>
            <a:endParaRPr lang="de-DE" dirty="0"/>
          </a:p>
          <a:p>
            <a:r>
              <a:rPr lang="de-DE" dirty="0"/>
              <a:t>Data </a:t>
            </a:r>
            <a:r>
              <a:rPr lang="de-DE" dirty="0" err="1"/>
              <a:t>scale</a:t>
            </a:r>
            <a:endParaRPr lang="de-DE" dirty="0"/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sets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cannot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moved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compute</a:t>
            </a:r>
            <a:r>
              <a:rPr lang="de-DE" dirty="0"/>
              <a:t> </a:t>
            </a:r>
            <a:r>
              <a:rPr lang="de-DE" dirty="0" err="1"/>
              <a:t>resource</a:t>
            </a:r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E9DE1-C95D-6040-9D40-EF5A9EF1BA33}"/>
              </a:ext>
            </a:extLst>
          </p:cNvPr>
          <p:cNvSpPr txBox="1"/>
          <p:nvPr/>
        </p:nvSpPr>
        <p:spPr>
          <a:xfrm>
            <a:off x="1727200" y="-101600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69875" indent="-269875">
              <a:lnSpc>
                <a:spcPct val="112000"/>
              </a:lnSpc>
              <a:buBlip>
                <a:blip r:embed="rId2"/>
              </a:buBlip>
            </a:pPr>
            <a:endParaRPr lang="de-DE" sz="1400" dirty="0" err="1"/>
          </a:p>
        </p:txBody>
      </p:sp>
    </p:spTree>
    <p:extLst>
      <p:ext uri="{BB962C8B-B14F-4D97-AF65-F5344CB8AC3E}">
        <p14:creationId xmlns:p14="http://schemas.microsoft.com/office/powerpoint/2010/main" val="3621450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9D60-6A55-D240-9F9C-E4F6EACBF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Challenges</a:t>
            </a:r>
            <a:r>
              <a:rPr lang="de-DE" dirty="0"/>
              <a:t>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6720C-971A-864C-BD07-A4D4FFE5E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Analysis in Notebook</a:t>
            </a:r>
          </a:p>
          <a:p>
            <a:pPr lvl="1"/>
            <a:r>
              <a:rPr lang="de-DE" dirty="0" err="1"/>
              <a:t>Computational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 – </a:t>
            </a:r>
            <a:r>
              <a:rPr lang="de-DE" dirty="0" err="1"/>
              <a:t>software</a:t>
            </a:r>
            <a:r>
              <a:rPr lang="de-DE" dirty="0"/>
              <a:t> </a:t>
            </a:r>
            <a:r>
              <a:rPr lang="de-DE" dirty="0">
                <a:solidFill>
                  <a:schemeClr val="tx2"/>
                </a:solidFill>
              </a:rPr>
              <a:t>(</a:t>
            </a:r>
            <a:r>
              <a:rPr lang="de-DE" dirty="0" err="1">
                <a:solidFill>
                  <a:schemeClr val="tx2"/>
                </a:solidFill>
              </a:rPr>
              <a:t>containers</a:t>
            </a:r>
            <a:r>
              <a:rPr lang="de-DE" dirty="0">
                <a:solidFill>
                  <a:schemeClr val="tx2"/>
                </a:solidFill>
              </a:rPr>
              <a:t>?)</a:t>
            </a:r>
          </a:p>
          <a:p>
            <a:pPr lvl="3"/>
            <a:r>
              <a:rPr lang="de-DE" dirty="0"/>
              <a:t>Need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provide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computational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type</a:t>
            </a:r>
          </a:p>
          <a:p>
            <a:pPr lvl="3"/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maintain</a:t>
            </a:r>
            <a:r>
              <a:rPr lang="de-DE" dirty="0"/>
              <a:t> </a:t>
            </a:r>
            <a:r>
              <a:rPr lang="de-DE" dirty="0" err="1"/>
              <a:t>computational</a:t>
            </a:r>
            <a:r>
              <a:rPr lang="de-DE" dirty="0"/>
              <a:t> </a:t>
            </a:r>
            <a:r>
              <a:rPr lang="de-DE" dirty="0" err="1"/>
              <a:t>environments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future</a:t>
            </a:r>
            <a:r>
              <a:rPr lang="de-DE" dirty="0"/>
              <a:t> </a:t>
            </a:r>
            <a:r>
              <a:rPr lang="de-DE" dirty="0">
                <a:solidFill>
                  <a:schemeClr val="tx2"/>
                </a:solidFill>
              </a:rPr>
              <a:t>(Binder-like?)</a:t>
            </a:r>
          </a:p>
          <a:p>
            <a:pPr lvl="3"/>
            <a:r>
              <a:rPr lang="de-DE" dirty="0" err="1"/>
              <a:t>Extending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life</a:t>
            </a:r>
            <a:r>
              <a:rPr lang="de-DE" dirty="0"/>
              <a:t>-time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publications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sets</a:t>
            </a:r>
            <a:endParaRPr lang="de-DE" dirty="0"/>
          </a:p>
          <a:p>
            <a:pPr lvl="1"/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appropriate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sets</a:t>
            </a:r>
            <a:endParaRPr lang="de-DE" dirty="0"/>
          </a:p>
          <a:p>
            <a:pPr lvl="1"/>
            <a:r>
              <a:rPr lang="de-DE" dirty="0"/>
              <a:t>Making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capabilities</a:t>
            </a:r>
            <a:r>
              <a:rPr lang="de-DE" dirty="0"/>
              <a:t> </a:t>
            </a:r>
            <a:r>
              <a:rPr lang="de-DE" dirty="0" err="1"/>
              <a:t>available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Jupyter</a:t>
            </a:r>
            <a:r>
              <a:rPr lang="de-DE" dirty="0"/>
              <a:t> Notebook</a:t>
            </a:r>
          </a:p>
          <a:p>
            <a:pPr lvl="3"/>
            <a:r>
              <a:rPr lang="de-DE" dirty="0"/>
              <a:t>Command </a:t>
            </a:r>
            <a:r>
              <a:rPr lang="de-DE" dirty="0" err="1"/>
              <a:t>line</a:t>
            </a:r>
            <a:r>
              <a:rPr lang="de-DE" dirty="0"/>
              <a:t> </a:t>
            </a:r>
            <a:r>
              <a:rPr lang="de-DE" dirty="0" err="1"/>
              <a:t>drived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Python 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computation</a:t>
            </a:r>
            <a:r>
              <a:rPr lang="de-DE" dirty="0"/>
              <a:t> </a:t>
            </a:r>
            <a:r>
              <a:rPr lang="de-DE" dirty="0" err="1"/>
              <a:t>straightforward</a:t>
            </a:r>
            <a:r>
              <a:rPr lang="de-DE" dirty="0"/>
              <a:t>, </a:t>
            </a:r>
          </a:p>
          <a:p>
            <a:pPr lvl="3"/>
            <a:r>
              <a:rPr lang="de-DE" dirty="0"/>
              <a:t>GUI-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tool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difficult</a:t>
            </a:r>
            <a:r>
              <a:rPr lang="de-DE" dirty="0"/>
              <a:t> / </a:t>
            </a:r>
            <a:r>
              <a:rPr lang="de-DE" dirty="0" err="1"/>
              <a:t>impossible</a:t>
            </a:r>
            <a:endParaRPr lang="de-DE" dirty="0"/>
          </a:p>
          <a:p>
            <a:pPr lvl="1"/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do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resulting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? </a:t>
            </a:r>
          </a:p>
          <a:p>
            <a:pPr lvl="1"/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notebooks</a:t>
            </a:r>
            <a:r>
              <a:rPr lang="de-DE" dirty="0"/>
              <a:t> </a:t>
            </a:r>
            <a:r>
              <a:rPr lang="de-DE" dirty="0" err="1"/>
              <a:t>require</a:t>
            </a:r>
            <a:r>
              <a:rPr lang="de-DE" dirty="0"/>
              <a:t> </a:t>
            </a:r>
            <a:r>
              <a:rPr lang="de-DE" dirty="0" err="1"/>
              <a:t>significant</a:t>
            </a:r>
            <a:r>
              <a:rPr lang="de-DE" dirty="0"/>
              <a:t> HPC </a:t>
            </a:r>
            <a:r>
              <a:rPr lang="de-DE" dirty="0" err="1"/>
              <a:t>resources</a:t>
            </a:r>
            <a:r>
              <a:rPr lang="de-DE" dirty="0"/>
              <a:t> </a:t>
            </a:r>
            <a:r>
              <a:rPr lang="de-DE" dirty="0">
                <a:solidFill>
                  <a:schemeClr val="tx2"/>
                </a:solidFill>
              </a:rPr>
              <a:t>(</a:t>
            </a:r>
            <a:r>
              <a:rPr lang="de-DE" dirty="0" err="1">
                <a:solidFill>
                  <a:schemeClr val="tx2"/>
                </a:solidFill>
              </a:rPr>
              <a:t>execute</a:t>
            </a:r>
            <a:r>
              <a:rPr lang="de-DE" dirty="0">
                <a:solidFill>
                  <a:schemeClr val="tx2"/>
                </a:solidFill>
              </a:rPr>
              <a:t> </a:t>
            </a:r>
            <a:r>
              <a:rPr lang="de-DE" dirty="0" err="1">
                <a:solidFill>
                  <a:schemeClr val="tx2"/>
                </a:solidFill>
              </a:rPr>
              <a:t>jobs</a:t>
            </a:r>
            <a:r>
              <a:rPr lang="de-DE" dirty="0">
                <a:solidFill>
                  <a:schemeClr val="tx2"/>
                </a:solidFill>
              </a:rPr>
              <a:t> </a:t>
            </a:r>
            <a:r>
              <a:rPr lang="de-DE" dirty="0" err="1">
                <a:solidFill>
                  <a:schemeClr val="tx2"/>
                </a:solidFill>
              </a:rPr>
              <a:t>from</a:t>
            </a:r>
            <a:r>
              <a:rPr lang="de-DE" dirty="0">
                <a:solidFill>
                  <a:schemeClr val="tx2"/>
                </a:solidFill>
              </a:rPr>
              <a:t> </a:t>
            </a:r>
            <a:r>
              <a:rPr lang="de-DE" dirty="0" err="1">
                <a:solidFill>
                  <a:schemeClr val="tx2"/>
                </a:solidFill>
              </a:rPr>
              <a:t>notebook</a:t>
            </a:r>
            <a:r>
              <a:rPr lang="de-DE" dirty="0">
                <a:solidFill>
                  <a:schemeClr val="tx2"/>
                </a:solidFill>
              </a:rPr>
              <a:t>?)</a:t>
            </a:r>
          </a:p>
          <a:p>
            <a:pPr lvl="1"/>
            <a:r>
              <a:rPr lang="de-DE" dirty="0" err="1"/>
              <a:t>Computational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 – </a:t>
            </a:r>
            <a:r>
              <a:rPr lang="de-DE" dirty="0" err="1"/>
              <a:t>hardware</a:t>
            </a:r>
            <a:r>
              <a:rPr lang="de-DE" dirty="0"/>
              <a:t>, GPUs? </a:t>
            </a:r>
          </a:p>
          <a:p>
            <a:pPr marL="357187" lvl="1" indent="0">
              <a:buNone/>
            </a:pPr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E9DE1-C95D-6040-9D40-EF5A9EF1BA33}"/>
              </a:ext>
            </a:extLst>
          </p:cNvPr>
          <p:cNvSpPr txBox="1"/>
          <p:nvPr/>
        </p:nvSpPr>
        <p:spPr>
          <a:xfrm>
            <a:off x="1727200" y="-101600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69875" indent="-269875">
              <a:lnSpc>
                <a:spcPct val="112000"/>
              </a:lnSpc>
              <a:buBlip>
                <a:blip r:embed="rId2"/>
              </a:buBlip>
            </a:pPr>
            <a:endParaRPr lang="de-DE" sz="1400" dirty="0" err="1"/>
          </a:p>
        </p:txBody>
      </p:sp>
    </p:spTree>
    <p:extLst>
      <p:ext uri="{BB962C8B-B14F-4D97-AF65-F5344CB8AC3E}">
        <p14:creationId xmlns:p14="http://schemas.microsoft.com/office/powerpoint/2010/main" val="2107605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C9D60-6A55-D240-9F9C-E4F6EACBF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Challenges</a:t>
            </a:r>
            <a:r>
              <a:rPr lang="de-DE" dirty="0"/>
              <a:t>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6720C-971A-864C-BD07-A4D4FFE5E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development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EOSC hub</a:t>
            </a:r>
          </a:p>
          <a:p>
            <a:r>
              <a:rPr lang="de-DE" dirty="0" err="1"/>
              <a:t>Complicated</a:t>
            </a:r>
            <a:r>
              <a:rPr lang="de-DE" dirty="0"/>
              <a:t> </a:t>
            </a:r>
            <a:r>
              <a:rPr lang="de-DE" dirty="0" err="1"/>
              <a:t>access</a:t>
            </a:r>
            <a:r>
              <a:rPr lang="de-DE" dirty="0"/>
              <a:t> </a:t>
            </a:r>
            <a:r>
              <a:rPr lang="de-DE" dirty="0" err="1"/>
              <a:t>rights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sets</a:t>
            </a:r>
            <a:endParaRPr lang="de-DE" dirty="0"/>
          </a:p>
          <a:p>
            <a:pPr lvl="1"/>
            <a:r>
              <a:rPr lang="de-DE" dirty="0"/>
              <a:t>Data </a:t>
            </a:r>
            <a:r>
              <a:rPr lang="de-DE" dirty="0" err="1"/>
              <a:t>policies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embargo</a:t>
            </a:r>
            <a:r>
              <a:rPr lang="de-DE" dirty="0"/>
              <a:t> </a:t>
            </a:r>
            <a:r>
              <a:rPr lang="de-DE" dirty="0" err="1"/>
              <a:t>period</a:t>
            </a:r>
            <a:endParaRPr lang="de-DE" dirty="0"/>
          </a:p>
          <a:p>
            <a:r>
              <a:rPr lang="de-DE" dirty="0" err="1"/>
              <a:t>Publication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Requires</a:t>
            </a:r>
            <a:r>
              <a:rPr lang="de-DE" dirty="0"/>
              <a:t> </a:t>
            </a:r>
            <a:r>
              <a:rPr lang="de-DE" dirty="0" err="1"/>
              <a:t>collaboration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scientists</a:t>
            </a:r>
            <a:endParaRPr lang="de-DE" dirty="0"/>
          </a:p>
          <a:p>
            <a:pPr lvl="2"/>
            <a:r>
              <a:rPr lang="de-DE" dirty="0" err="1"/>
              <a:t>Preparation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notebooks</a:t>
            </a:r>
            <a:endParaRPr lang="de-DE" dirty="0"/>
          </a:p>
          <a:p>
            <a:pPr lvl="1"/>
            <a:r>
              <a:rPr lang="de-DE" dirty="0" err="1"/>
              <a:t>Social</a:t>
            </a:r>
            <a:r>
              <a:rPr lang="de-DE" dirty="0"/>
              <a:t> / </a:t>
            </a:r>
            <a:r>
              <a:rPr lang="de-DE" dirty="0" err="1"/>
              <a:t>cultural</a:t>
            </a:r>
            <a:r>
              <a:rPr lang="de-DE" dirty="0"/>
              <a:t> </a:t>
            </a:r>
            <a:r>
              <a:rPr lang="de-DE" dirty="0" err="1"/>
              <a:t>challenge</a:t>
            </a:r>
            <a:endParaRPr lang="de-DE" dirty="0"/>
          </a:p>
          <a:p>
            <a:pPr lvl="1"/>
            <a:r>
              <a:rPr lang="de-DE" dirty="0" err="1"/>
              <a:t>Helped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changing</a:t>
            </a:r>
            <a:r>
              <a:rPr lang="de-DE" dirty="0"/>
              <a:t> </a:t>
            </a:r>
            <a:r>
              <a:rPr lang="de-DE" dirty="0" err="1"/>
              <a:t>metrics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expectations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funding</a:t>
            </a:r>
            <a:r>
              <a:rPr lang="de-DE" dirty="0"/>
              <a:t> </a:t>
            </a:r>
            <a:r>
              <a:rPr lang="de-DE" dirty="0" err="1"/>
              <a:t>bodies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journals</a:t>
            </a:r>
            <a:endParaRPr lang="de-DE" dirty="0"/>
          </a:p>
          <a:p>
            <a:pPr lvl="1"/>
            <a:r>
              <a:rPr lang="de-DE" dirty="0"/>
              <a:t>Research </a:t>
            </a:r>
            <a:r>
              <a:rPr lang="de-DE" dirty="0" err="1"/>
              <a:t>facilities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example</a:t>
            </a:r>
            <a:endParaRPr lang="de-DE" dirty="0"/>
          </a:p>
          <a:p>
            <a:pPr marL="357187" lvl="1" indent="0">
              <a:buNone/>
            </a:pPr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0E9DE1-C95D-6040-9D40-EF5A9EF1BA33}"/>
              </a:ext>
            </a:extLst>
          </p:cNvPr>
          <p:cNvSpPr txBox="1"/>
          <p:nvPr/>
        </p:nvSpPr>
        <p:spPr>
          <a:xfrm>
            <a:off x="1727200" y="-101600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69875" indent="-269875">
              <a:lnSpc>
                <a:spcPct val="112000"/>
              </a:lnSpc>
              <a:buBlip>
                <a:blip r:embed="rId2"/>
              </a:buBlip>
            </a:pPr>
            <a:endParaRPr lang="de-DE" sz="1400" dirty="0" err="1"/>
          </a:p>
        </p:txBody>
      </p:sp>
    </p:spTree>
    <p:extLst>
      <p:ext uri="{BB962C8B-B14F-4D97-AF65-F5344CB8AC3E}">
        <p14:creationId xmlns:p14="http://schemas.microsoft.com/office/powerpoint/2010/main" val="22821189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11DA4-62D9-B842-905C-5E718F48F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8807F-5419-994B-A31D-8AF554837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9" y="2024064"/>
            <a:ext cx="10944224" cy="3889375"/>
          </a:xfrm>
        </p:spPr>
        <p:txBody>
          <a:bodyPr/>
          <a:lstStyle/>
          <a:p>
            <a:r>
              <a:rPr lang="de-DE" dirty="0" err="1"/>
              <a:t>Introduction</a:t>
            </a:r>
            <a:r>
              <a:rPr lang="de-DE" dirty="0"/>
              <a:t> </a:t>
            </a:r>
            <a:r>
              <a:rPr lang="de-DE" dirty="0" err="1"/>
              <a:t>PaNOSC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(Photon </a:t>
            </a:r>
            <a:r>
              <a:rPr lang="de-DE" dirty="0" err="1"/>
              <a:t>and</a:t>
            </a:r>
            <a:r>
              <a:rPr lang="de-DE" dirty="0"/>
              <a:t> Neutron Open Science Cloud), </a:t>
            </a:r>
            <a:r>
              <a:rPr lang="de-DE" dirty="0">
                <a:hlinkClick r:id="rId2"/>
              </a:rPr>
              <a:t>http://panosc-eu.github.io</a:t>
            </a:r>
            <a:r>
              <a:rPr lang="de-DE" dirty="0"/>
              <a:t> </a:t>
            </a:r>
          </a:p>
          <a:p>
            <a:r>
              <a:rPr lang="de-DE" dirty="0"/>
              <a:t>Focus on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endParaRPr lang="de-DE" dirty="0"/>
          </a:p>
          <a:p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cases</a:t>
            </a:r>
            <a:endParaRPr lang="de-DE" dirty="0"/>
          </a:p>
          <a:p>
            <a:pPr lvl="1"/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publications</a:t>
            </a:r>
            <a:r>
              <a:rPr lang="de-DE" dirty="0"/>
              <a:t> </a:t>
            </a:r>
            <a:r>
              <a:rPr lang="de-DE" dirty="0" err="1"/>
              <a:t>reproducible</a:t>
            </a:r>
            <a:endParaRPr lang="de-DE" dirty="0"/>
          </a:p>
          <a:p>
            <a:pPr lvl="3"/>
            <a:r>
              <a:rPr lang="de-DE" dirty="0">
                <a:solidFill>
                  <a:schemeClr val="tx2"/>
                </a:solidFill>
              </a:rPr>
              <a:t>EOSC </a:t>
            </a:r>
            <a:r>
              <a:rPr lang="de-DE" dirty="0" err="1">
                <a:solidFill>
                  <a:schemeClr val="tx2"/>
                </a:solidFill>
              </a:rPr>
              <a:t>MyBinder</a:t>
            </a:r>
            <a:r>
              <a:rPr lang="de-DE" dirty="0">
                <a:solidFill>
                  <a:schemeClr val="tx2"/>
                </a:solidFill>
              </a:rPr>
              <a:t> </a:t>
            </a:r>
            <a:r>
              <a:rPr lang="de-DE" dirty="0" err="1">
                <a:solidFill>
                  <a:schemeClr val="tx2"/>
                </a:solidFill>
              </a:rPr>
              <a:t>instance</a:t>
            </a:r>
            <a:r>
              <a:rPr lang="de-DE" dirty="0">
                <a:solidFill>
                  <a:schemeClr val="tx2"/>
                </a:solidFill>
              </a:rPr>
              <a:t> </a:t>
            </a:r>
            <a:r>
              <a:rPr lang="de-DE" dirty="0" err="1">
                <a:solidFill>
                  <a:schemeClr val="tx2"/>
                </a:solidFill>
              </a:rPr>
              <a:t>as</a:t>
            </a:r>
            <a:r>
              <a:rPr lang="de-DE" dirty="0">
                <a:solidFill>
                  <a:schemeClr val="tx2"/>
                </a:solidFill>
              </a:rPr>
              <a:t> </a:t>
            </a:r>
            <a:r>
              <a:rPr lang="de-DE" dirty="0" err="1">
                <a:solidFill>
                  <a:schemeClr val="tx2"/>
                </a:solidFill>
              </a:rPr>
              <a:t>first</a:t>
            </a:r>
            <a:r>
              <a:rPr lang="de-DE" dirty="0">
                <a:solidFill>
                  <a:schemeClr val="tx2"/>
                </a:solidFill>
              </a:rPr>
              <a:t> </a:t>
            </a:r>
            <a:r>
              <a:rPr lang="de-DE" dirty="0" err="1">
                <a:solidFill>
                  <a:schemeClr val="tx2"/>
                </a:solidFill>
              </a:rPr>
              <a:t>step</a:t>
            </a:r>
            <a:r>
              <a:rPr lang="de-DE" dirty="0">
                <a:solidFill>
                  <a:schemeClr val="tx2"/>
                </a:solidFill>
              </a:rPr>
              <a:t>?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Allow</a:t>
            </a:r>
            <a:r>
              <a:rPr lang="de-DE" dirty="0"/>
              <a:t> </a:t>
            </a:r>
            <a:r>
              <a:rPr lang="de-DE" dirty="0" err="1"/>
              <a:t>convenient</a:t>
            </a:r>
            <a:r>
              <a:rPr lang="de-DE" dirty="0"/>
              <a:t> </a:t>
            </a:r>
            <a:r>
              <a:rPr lang="de-DE" dirty="0" err="1"/>
              <a:t>exploration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sets</a:t>
            </a:r>
            <a:endParaRPr lang="de-DE" dirty="0"/>
          </a:p>
          <a:p>
            <a:r>
              <a:rPr lang="de-DE" dirty="0" err="1"/>
              <a:t>Contributions</a:t>
            </a:r>
            <a:r>
              <a:rPr lang="de-DE" dirty="0"/>
              <a:t> / </a:t>
            </a:r>
            <a:r>
              <a:rPr lang="de-DE" dirty="0" err="1"/>
              <a:t>brain</a:t>
            </a:r>
            <a:r>
              <a:rPr lang="de-DE" dirty="0"/>
              <a:t> </a:t>
            </a:r>
            <a:r>
              <a:rPr lang="de-DE" dirty="0" err="1"/>
              <a:t>storming</a:t>
            </a:r>
            <a:r>
              <a:rPr lang="de-DE" dirty="0"/>
              <a:t> / </a:t>
            </a:r>
            <a:r>
              <a:rPr lang="de-DE" dirty="0" err="1"/>
              <a:t>collaboration</a:t>
            </a:r>
            <a:r>
              <a:rPr lang="de-DE" dirty="0"/>
              <a:t> </a:t>
            </a:r>
            <a:r>
              <a:rPr lang="de-DE" dirty="0" err="1"/>
              <a:t>welcome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en-GB" dirty="0"/>
              <a:t>This project has received funding from the European Union's Horizon 2020 research and innovation programme under grant agreement No 823852.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C98D834-6904-9F4D-BB89-1EF13ADB67DE}"/>
              </a:ext>
            </a:extLst>
          </p:cNvPr>
          <p:cNvSpPr txBox="1">
            <a:spLocks/>
          </p:cNvSpPr>
          <p:nvPr/>
        </p:nvSpPr>
        <p:spPr>
          <a:xfrm>
            <a:off x="9099029" y="2798297"/>
            <a:ext cx="2469083" cy="2208418"/>
          </a:xfrm>
          <a:prstGeom prst="rect">
            <a:avLst/>
          </a:prstGeom>
          <a:solidFill>
            <a:schemeClr val="tx2">
              <a:alpha val="85000"/>
            </a:schemeClr>
          </a:solidFill>
        </p:spPr>
        <p:txBody>
          <a:bodyPr vert="horz" lIns="0" tIns="0" rIns="0" bIns="0" rtlCol="0" anchor="t" anchorCtr="0">
            <a:noAutofit/>
          </a:bodyPr>
          <a:lstStyle>
            <a:lvl1pPr marL="357188" indent="-357188" algn="l" defTabSz="914400" rtl="0" eaLnBrk="1" latinLnBrk="0" hangingPunct="1">
              <a:lnSpc>
                <a:spcPct val="114000"/>
              </a:lnSpc>
              <a:spcBef>
                <a:spcPts val="1800"/>
              </a:spcBef>
              <a:buClr>
                <a:schemeClr val="accent1"/>
              </a:buClr>
              <a:buSzPct val="200000"/>
              <a:buFont typeface="System Font Regular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4375" indent="-357188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SzPct val="200000"/>
              <a:buFont typeface="System Font Regular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8288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3"/>
              </a:buClr>
              <a:buSzPct val="200000"/>
              <a:buFont typeface="System Font Regular"/>
              <a:buChar char="■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62050" indent="-173038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180975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b="1" dirty="0"/>
              <a:t>Contact presenter: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dirty="0">
                <a:hlinkClick r:id="rId3"/>
              </a:rPr>
              <a:t>Hans.Fangohr@xfel.eu</a:t>
            </a:r>
            <a:r>
              <a:rPr lang="en-GB" dirty="0"/>
              <a:t>, @</a:t>
            </a:r>
            <a:r>
              <a:rPr lang="en-GB" dirty="0" err="1"/>
              <a:t>ProfCompMod</a:t>
            </a:r>
            <a:r>
              <a:rPr lang="en-GB" dirty="0"/>
              <a:t>,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GB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b="1" dirty="0"/>
              <a:t>Contact </a:t>
            </a:r>
            <a:r>
              <a:rPr lang="en-GB" b="1" dirty="0" err="1"/>
              <a:t>PaNOSC</a:t>
            </a:r>
            <a:r>
              <a:rPr lang="en-GB" b="1" dirty="0"/>
              <a:t> project</a:t>
            </a:r>
            <a:r>
              <a:rPr lang="en-GB" dirty="0"/>
              <a:t>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dirty="0"/>
              <a:t>Andy </a:t>
            </a:r>
            <a:r>
              <a:rPr lang="en-GB" dirty="0" err="1"/>
              <a:t>Götz</a:t>
            </a:r>
            <a:r>
              <a:rPr lang="en-GB" dirty="0"/>
              <a:t>,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 dirty="0" err="1"/>
              <a:t>Andy.Gotz@esrf.fr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5278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D2FC4-9744-4C42-9B05-0E8D3E29C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54491-9AD6-DF4F-8F95-5E1ACEE71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project has received funding from the European Union's Horizon 2020 research and innovation programme under grant agreement No 823852.</a:t>
            </a:r>
          </a:p>
        </p:txBody>
      </p:sp>
    </p:spTree>
    <p:extLst>
      <p:ext uri="{BB962C8B-B14F-4D97-AF65-F5344CB8AC3E}">
        <p14:creationId xmlns:p14="http://schemas.microsoft.com/office/powerpoint/2010/main" val="304657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3D01076-7265-E441-AF92-03449B2A8E84}"/>
              </a:ext>
            </a:extLst>
          </p:cNvPr>
          <p:cNvSpPr txBox="1">
            <a:spLocks/>
          </p:cNvSpPr>
          <p:nvPr/>
        </p:nvSpPr>
        <p:spPr>
          <a:xfrm>
            <a:off x="611189" y="712232"/>
            <a:ext cx="10956924" cy="78054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chemeClr val="accent3"/>
                </a:solidFill>
              </a:rPr>
              <a:t>P</a:t>
            </a:r>
            <a:r>
              <a:rPr lang="de-DE" dirty="0"/>
              <a:t>hoton </a:t>
            </a:r>
            <a:r>
              <a:rPr lang="de-DE" dirty="0" err="1">
                <a:solidFill>
                  <a:schemeClr val="accent3"/>
                </a:solidFill>
              </a:rPr>
              <a:t>a</a:t>
            </a:r>
            <a:r>
              <a:rPr lang="de-DE" dirty="0" err="1"/>
              <a:t>nd</a:t>
            </a:r>
            <a:r>
              <a:rPr lang="de-DE" dirty="0"/>
              <a:t> </a:t>
            </a:r>
            <a:r>
              <a:rPr lang="de-DE" dirty="0">
                <a:solidFill>
                  <a:schemeClr val="accent3"/>
                </a:solidFill>
              </a:rPr>
              <a:t>N</a:t>
            </a:r>
            <a:r>
              <a:rPr lang="de-DE" dirty="0"/>
              <a:t>eutron </a:t>
            </a:r>
            <a:r>
              <a:rPr lang="de-DE" dirty="0">
                <a:solidFill>
                  <a:schemeClr val="accent3"/>
                </a:solidFill>
              </a:rPr>
              <a:t>O</a:t>
            </a:r>
            <a:r>
              <a:rPr lang="de-DE" dirty="0"/>
              <a:t>pen </a:t>
            </a:r>
            <a:r>
              <a:rPr lang="de-DE" dirty="0">
                <a:solidFill>
                  <a:schemeClr val="accent3"/>
                </a:solidFill>
              </a:rPr>
              <a:t>S</a:t>
            </a:r>
            <a:r>
              <a:rPr lang="de-DE" dirty="0"/>
              <a:t>cience </a:t>
            </a:r>
            <a:r>
              <a:rPr lang="de-DE" dirty="0">
                <a:solidFill>
                  <a:schemeClr val="accent3"/>
                </a:solidFill>
              </a:rPr>
              <a:t>C</a:t>
            </a:r>
            <a:r>
              <a:rPr lang="de-DE" dirty="0"/>
              <a:t>loud  </a:t>
            </a:r>
          </a:p>
          <a:p>
            <a:r>
              <a:rPr lang="de-DE" dirty="0"/>
              <a:t>–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effort</a:t>
            </a:r>
            <a:endParaRPr lang="de-DE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78E239D-853C-B44E-B4A3-AB463316C1FD}"/>
              </a:ext>
            </a:extLst>
          </p:cNvPr>
          <p:cNvSpPr txBox="1">
            <a:spLocks/>
          </p:cNvSpPr>
          <p:nvPr/>
        </p:nvSpPr>
        <p:spPr>
          <a:xfrm>
            <a:off x="5622651" y="1724804"/>
            <a:ext cx="6430803" cy="38893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57188" indent="-357188" algn="l" defTabSz="914400" rtl="0" eaLnBrk="1" latinLnBrk="0" hangingPunct="1">
              <a:lnSpc>
                <a:spcPct val="114000"/>
              </a:lnSpc>
              <a:spcBef>
                <a:spcPts val="1800"/>
              </a:spcBef>
              <a:buClr>
                <a:schemeClr val="accent1"/>
              </a:buClr>
              <a:buSzPct val="200000"/>
              <a:buFont typeface="System Font Regular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4375" indent="-357188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SzPct val="200000"/>
              <a:buFont typeface="System Font Regular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8288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3"/>
              </a:buClr>
              <a:buSzPct val="200000"/>
              <a:buFont typeface="System Font Regular"/>
              <a:buChar char="■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62050" indent="-173038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180975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de-DE" dirty="0"/>
          </a:p>
          <a:p>
            <a:r>
              <a:rPr lang="de-DE" dirty="0"/>
              <a:t>ESRF: European Synchrotron Radiation Facility </a:t>
            </a:r>
          </a:p>
          <a:p>
            <a:r>
              <a:rPr lang="de-DE" dirty="0"/>
              <a:t>ILL: Institut Laue-</a:t>
            </a:r>
            <a:r>
              <a:rPr lang="de-DE" dirty="0" err="1"/>
              <a:t>Langevin</a:t>
            </a:r>
            <a:endParaRPr lang="de-DE" dirty="0"/>
          </a:p>
          <a:p>
            <a:r>
              <a:rPr lang="de-DE" dirty="0" err="1"/>
              <a:t>EuXFEL</a:t>
            </a:r>
            <a:r>
              <a:rPr lang="de-DE" dirty="0"/>
              <a:t>: European X-</a:t>
            </a:r>
            <a:r>
              <a:rPr lang="de-DE" dirty="0" err="1"/>
              <a:t>ray</a:t>
            </a:r>
            <a:r>
              <a:rPr lang="de-DE" dirty="0"/>
              <a:t> Free </a:t>
            </a:r>
            <a:r>
              <a:rPr lang="de-DE" dirty="0" err="1"/>
              <a:t>Electron</a:t>
            </a:r>
            <a:r>
              <a:rPr lang="de-DE" dirty="0"/>
              <a:t> Laser Facility </a:t>
            </a:r>
          </a:p>
          <a:p>
            <a:r>
              <a:rPr lang="de-DE" dirty="0"/>
              <a:t>ESS: The European </a:t>
            </a:r>
            <a:r>
              <a:rPr lang="de-DE" dirty="0" err="1"/>
              <a:t>Spallation</a:t>
            </a:r>
            <a:r>
              <a:rPr lang="de-DE" dirty="0"/>
              <a:t> Source </a:t>
            </a:r>
          </a:p>
          <a:p>
            <a:r>
              <a:rPr lang="de-DE" dirty="0"/>
              <a:t>CERIC-ERIC: The Central European Research Infrastructure </a:t>
            </a:r>
            <a:r>
              <a:rPr lang="de-DE" dirty="0" err="1"/>
              <a:t>Consortium</a:t>
            </a:r>
            <a:endParaRPr lang="de-DE" dirty="0"/>
          </a:p>
          <a:p>
            <a:r>
              <a:rPr lang="de-DE" dirty="0"/>
              <a:t>ELI: Extreme Light Infrastructure 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82CF9FF-719C-704D-AA68-949C3B6917FA}"/>
              </a:ext>
            </a:extLst>
          </p:cNvPr>
          <p:cNvSpPr txBox="1">
            <a:spLocks/>
          </p:cNvSpPr>
          <p:nvPr/>
        </p:nvSpPr>
        <p:spPr>
          <a:xfrm>
            <a:off x="221444" y="1724805"/>
            <a:ext cx="5243511" cy="38893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57188" indent="-357188" algn="l" defTabSz="914400" rtl="0" eaLnBrk="1" latinLnBrk="0" hangingPunct="1">
              <a:lnSpc>
                <a:spcPct val="114000"/>
              </a:lnSpc>
              <a:spcBef>
                <a:spcPts val="1800"/>
              </a:spcBef>
              <a:buClr>
                <a:schemeClr val="accent1"/>
              </a:buClr>
              <a:buSzPct val="200000"/>
              <a:buFont typeface="System Font Regular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14375" indent="-357188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2"/>
              </a:buClr>
              <a:buSzPct val="200000"/>
              <a:buFont typeface="System Font Regular"/>
              <a:buChar char="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82663" indent="-268288" algn="l" defTabSz="914400" rtl="0" eaLnBrk="1" latinLnBrk="0" hangingPunct="1">
              <a:lnSpc>
                <a:spcPct val="114000"/>
              </a:lnSpc>
              <a:spcBef>
                <a:spcPts val="0"/>
              </a:spcBef>
              <a:buClr>
                <a:schemeClr val="accent3"/>
              </a:buClr>
              <a:buSzPct val="200000"/>
              <a:buFont typeface="System Font Regular"/>
              <a:buChar char="■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62050" indent="-173038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7788" indent="-180975" algn="l" defTabSz="914400" rtl="0" eaLnBrk="1" latinLnBrk="0" hangingPunct="1">
              <a:lnSpc>
                <a:spcPct val="114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e-DE" dirty="0"/>
              <a:t>Sandor </a:t>
            </a:r>
            <a:r>
              <a:rPr lang="de-DE" dirty="0" err="1"/>
              <a:t>Brockhauser</a:t>
            </a:r>
            <a:r>
              <a:rPr lang="de-DE" dirty="0"/>
              <a:t> (</a:t>
            </a:r>
            <a:r>
              <a:rPr lang="de-DE" dirty="0" err="1"/>
              <a:t>EuXFEL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Aidan Campbell (ESRF)</a:t>
            </a:r>
          </a:p>
          <a:p>
            <a:pPr lvl="1"/>
            <a:r>
              <a:rPr lang="de-DE" dirty="0"/>
              <a:t>Hans </a:t>
            </a:r>
            <a:r>
              <a:rPr lang="de-DE" dirty="0" err="1"/>
              <a:t>Fangohr</a:t>
            </a:r>
            <a:r>
              <a:rPr lang="de-DE" dirty="0"/>
              <a:t> (</a:t>
            </a:r>
            <a:r>
              <a:rPr lang="de-DE" dirty="0" err="1"/>
              <a:t>EuXFEL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Andy Götz (ESRF)</a:t>
            </a:r>
          </a:p>
          <a:p>
            <a:pPr lvl="1"/>
            <a:r>
              <a:rPr lang="de-DE" dirty="0"/>
              <a:t>Jamie Hall (ILL)</a:t>
            </a:r>
          </a:p>
          <a:p>
            <a:pPr lvl="1"/>
            <a:r>
              <a:rPr lang="de-DE" dirty="0"/>
              <a:t>Jerome </a:t>
            </a:r>
            <a:r>
              <a:rPr lang="de-DE" dirty="0" err="1"/>
              <a:t>Kieffer</a:t>
            </a:r>
            <a:r>
              <a:rPr lang="de-DE" dirty="0"/>
              <a:t> (ESRF)</a:t>
            </a:r>
          </a:p>
          <a:p>
            <a:pPr lvl="1"/>
            <a:r>
              <a:rPr lang="de-DE" dirty="0"/>
              <a:t>Thomas </a:t>
            </a:r>
            <a:r>
              <a:rPr lang="de-DE" dirty="0" err="1"/>
              <a:t>Kluyver</a:t>
            </a:r>
            <a:r>
              <a:rPr lang="de-DE" dirty="0"/>
              <a:t> (</a:t>
            </a:r>
            <a:r>
              <a:rPr lang="de-DE" dirty="0" err="1"/>
              <a:t>EuXFEL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Eric </a:t>
            </a:r>
            <a:r>
              <a:rPr lang="de-DE" dirty="0" err="1"/>
              <a:t>Pellegrini</a:t>
            </a:r>
            <a:r>
              <a:rPr lang="de-DE" dirty="0"/>
              <a:t> (ILL)</a:t>
            </a:r>
          </a:p>
          <a:p>
            <a:pPr lvl="1"/>
            <a:r>
              <a:rPr lang="de-DE" dirty="0" err="1"/>
              <a:t>Jean-François</a:t>
            </a:r>
            <a:r>
              <a:rPr lang="de-DE" dirty="0"/>
              <a:t> Perrin (ILL)</a:t>
            </a:r>
          </a:p>
          <a:p>
            <a:pPr lvl="1"/>
            <a:r>
              <a:rPr lang="de-DE" dirty="0"/>
              <a:t>Carlos Reis (CERIC-ERIC)</a:t>
            </a:r>
          </a:p>
          <a:p>
            <a:pPr lvl="1"/>
            <a:r>
              <a:rPr lang="de-DE" dirty="0"/>
              <a:t>Thomas Rod (ESS)</a:t>
            </a:r>
          </a:p>
          <a:p>
            <a:pPr lvl="1"/>
            <a:r>
              <a:rPr lang="de-DE" dirty="0"/>
              <a:t>Robert </a:t>
            </a:r>
            <a:r>
              <a:rPr lang="de-DE" dirty="0" err="1"/>
              <a:t>Rosca</a:t>
            </a:r>
            <a:r>
              <a:rPr lang="de-DE" dirty="0"/>
              <a:t> (</a:t>
            </a:r>
            <a:r>
              <a:rPr lang="de-DE" dirty="0" err="1"/>
              <a:t>EuXFEL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Jesper </a:t>
            </a:r>
            <a:r>
              <a:rPr lang="de-DE" dirty="0" err="1"/>
              <a:t>Selknaes</a:t>
            </a:r>
            <a:r>
              <a:rPr lang="de-DE" dirty="0"/>
              <a:t> (ESS)</a:t>
            </a:r>
          </a:p>
          <a:p>
            <a:pPr lvl="1"/>
            <a:r>
              <a:rPr lang="de-DE" dirty="0"/>
              <a:t>Krzysztof </a:t>
            </a:r>
            <a:r>
              <a:rPr lang="de-DE" dirty="0" err="1"/>
              <a:t>Wrona</a:t>
            </a:r>
            <a:r>
              <a:rPr lang="de-DE" dirty="0"/>
              <a:t> (</a:t>
            </a:r>
            <a:r>
              <a:rPr lang="de-DE" dirty="0" err="1"/>
              <a:t>EuXFEL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5731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C3DCD-AC85-814B-9272-07EC1CCC1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E7425-5124-F34F-9A7B-634690448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Open Science, Data Analysis, </a:t>
            </a:r>
            <a:r>
              <a:rPr lang="de-DE" dirty="0" err="1"/>
              <a:t>Jupyter</a:t>
            </a:r>
            <a:endParaRPr lang="de-DE" dirty="0"/>
          </a:p>
          <a:p>
            <a:r>
              <a:rPr lang="de-DE" dirty="0" err="1"/>
              <a:t>PaNOSC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vision</a:t>
            </a:r>
            <a:endParaRPr lang="de-DE" dirty="0"/>
          </a:p>
          <a:p>
            <a:r>
              <a:rPr lang="de-DE" dirty="0" err="1"/>
              <a:t>Challenges</a:t>
            </a:r>
            <a:r>
              <a:rPr lang="de-DE" dirty="0"/>
              <a:t>	</a:t>
            </a:r>
          </a:p>
          <a:p>
            <a:r>
              <a:rPr lang="de-DE" dirty="0"/>
              <a:t>Summary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FC5426-F23C-B540-B83B-8154D91E84D1}"/>
              </a:ext>
            </a:extLst>
          </p:cNvPr>
          <p:cNvSpPr txBox="1"/>
          <p:nvPr/>
        </p:nvSpPr>
        <p:spPr>
          <a:xfrm>
            <a:off x="807720" y="-123444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69875" indent="-269875">
              <a:lnSpc>
                <a:spcPct val="112000"/>
              </a:lnSpc>
              <a:buBlip>
                <a:blip r:embed="rId2"/>
              </a:buBlip>
            </a:pPr>
            <a:endParaRPr lang="de-DE" sz="1400" dirty="0" err="1"/>
          </a:p>
        </p:txBody>
      </p:sp>
    </p:spTree>
    <p:extLst>
      <p:ext uri="{BB962C8B-B14F-4D97-AF65-F5344CB8AC3E}">
        <p14:creationId xmlns:p14="http://schemas.microsoft.com/office/powerpoint/2010/main" val="2287995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68F5F-30DC-C64E-9118-6C0D6FE49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Analysis </a:t>
            </a:r>
            <a:r>
              <a:rPr lang="de-DE" dirty="0" err="1"/>
              <a:t>for</a:t>
            </a:r>
            <a:r>
              <a:rPr lang="de-DE" dirty="0"/>
              <a:t> Open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DD487-7A5D-4545-B065-ADE4A3715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(FAIR)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central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Open Science</a:t>
            </a:r>
          </a:p>
          <a:p>
            <a:r>
              <a:rPr lang="de-DE" i="1" dirty="0"/>
              <a:t>Data</a:t>
            </a:r>
            <a:r>
              <a:rPr lang="de-DE" dirty="0"/>
              <a:t> </a:t>
            </a:r>
            <a:r>
              <a:rPr lang="de-DE" dirty="0" err="1"/>
              <a:t>provides</a:t>
            </a:r>
            <a:r>
              <a:rPr lang="de-DE" dirty="0"/>
              <a:t> potential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understanding</a:t>
            </a:r>
            <a:r>
              <a:rPr lang="de-DE" dirty="0"/>
              <a:t>	</a:t>
            </a:r>
          </a:p>
          <a:p>
            <a:r>
              <a:rPr lang="de-DE" i="1" dirty="0"/>
              <a:t>Data </a:t>
            </a:r>
            <a:r>
              <a:rPr lang="de-DE" i="1" dirty="0" err="1"/>
              <a:t>analysis</a:t>
            </a:r>
            <a:r>
              <a:rPr lang="de-DE" dirty="0"/>
              <a:t> </a:t>
            </a:r>
            <a:r>
              <a:rPr lang="de-DE" dirty="0" err="1"/>
              <a:t>extracts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meaning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/>
              <a:t>Publications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/>
              <a:t>Data </a:t>
            </a:r>
            <a:r>
              <a:rPr lang="de-DE" dirty="0" err="1"/>
              <a:t>sources</a:t>
            </a:r>
            <a:r>
              <a:rPr lang="de-DE" dirty="0"/>
              <a:t>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known</a:t>
            </a:r>
            <a:endParaRPr lang="de-DE" dirty="0"/>
          </a:p>
          <a:p>
            <a:pPr lvl="1"/>
            <a:r>
              <a:rPr lang="de-DE" dirty="0"/>
              <a:t>Central </a:t>
            </a:r>
            <a:r>
              <a:rPr lang="de-DE" dirty="0" err="1"/>
              <a:t>findings</a:t>
            </a:r>
            <a:r>
              <a:rPr lang="de-DE" dirty="0"/>
              <a:t> (</a:t>
            </a:r>
            <a:r>
              <a:rPr lang="de-DE" dirty="0" err="1"/>
              <a:t>figures</a:t>
            </a:r>
            <a:r>
              <a:rPr lang="de-DE" dirty="0"/>
              <a:t>, </a:t>
            </a:r>
            <a:r>
              <a:rPr lang="de-DE" dirty="0" err="1"/>
              <a:t>tables</a:t>
            </a:r>
            <a:r>
              <a:rPr lang="de-DE" dirty="0"/>
              <a:t>, </a:t>
            </a:r>
            <a:r>
              <a:rPr lang="de-DE" dirty="0" err="1"/>
              <a:t>numbers</a:t>
            </a:r>
            <a:r>
              <a:rPr lang="de-DE" dirty="0"/>
              <a:t>) </a:t>
            </a:r>
            <a:r>
              <a:rPr lang="de-DE" dirty="0" err="1"/>
              <a:t>should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reproducible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80939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Jupyter</a:t>
            </a:r>
            <a:r>
              <a:rPr lang="en-GB" dirty="0"/>
              <a:t> Notebook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A9B7C8-AF7E-CD42-BA02-657A7CEDB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280" y="-1097281"/>
            <a:ext cx="6294120" cy="9150573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898A105-D352-D94D-BE2B-B17564B60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Cells </a:t>
            </a:r>
            <a:r>
              <a:rPr lang="de-DE" dirty="0" err="1"/>
              <a:t>contain</a:t>
            </a:r>
            <a:endParaRPr lang="de-DE" dirty="0"/>
          </a:p>
          <a:p>
            <a:pPr lvl="1"/>
            <a:r>
              <a:rPr lang="de-DE" dirty="0"/>
              <a:t>(</a:t>
            </a:r>
            <a:r>
              <a:rPr lang="de-DE" dirty="0" err="1"/>
              <a:t>formatted</a:t>
            </a:r>
            <a:r>
              <a:rPr lang="de-DE" dirty="0"/>
              <a:t>) </a:t>
            </a:r>
            <a:r>
              <a:rPr lang="de-DE" dirty="0" err="1"/>
              <a:t>text</a:t>
            </a:r>
            <a:endParaRPr lang="de-DE" dirty="0"/>
          </a:p>
          <a:p>
            <a:pPr lvl="1"/>
            <a:r>
              <a:rPr lang="de-DE" dirty="0"/>
              <a:t>Code</a:t>
            </a:r>
          </a:p>
          <a:p>
            <a:pPr lvl="1"/>
            <a:r>
              <a:rPr lang="de-DE" dirty="0"/>
              <a:t>Output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execution</a:t>
            </a:r>
            <a:endParaRPr lang="de-DE" dirty="0"/>
          </a:p>
          <a:p>
            <a:pPr lvl="1"/>
            <a:r>
              <a:rPr lang="de-DE" dirty="0"/>
              <a:t>(</a:t>
            </a:r>
            <a:r>
              <a:rPr lang="de-DE" dirty="0" err="1"/>
              <a:t>multimedia</a:t>
            </a:r>
            <a:r>
              <a:rPr lang="de-DE" dirty="0"/>
              <a:t>)</a:t>
            </a:r>
          </a:p>
          <a:p>
            <a:r>
              <a:rPr lang="de-DE" dirty="0"/>
              <a:t>Can </a:t>
            </a:r>
            <a:r>
              <a:rPr lang="de-DE" dirty="0" err="1"/>
              <a:t>execute</a:t>
            </a:r>
            <a:r>
              <a:rPr lang="de-DE" dirty="0"/>
              <a:t> </a:t>
            </a:r>
            <a:r>
              <a:rPr lang="de-DE" dirty="0" err="1"/>
              <a:t>cells</a:t>
            </a:r>
            <a:r>
              <a:rPr lang="de-DE" dirty="0"/>
              <a:t> </a:t>
            </a:r>
            <a:r>
              <a:rPr lang="de-DE" dirty="0" err="1"/>
              <a:t>interactively</a:t>
            </a:r>
            <a:endParaRPr lang="de-DE" dirty="0"/>
          </a:p>
          <a:p>
            <a:r>
              <a:rPr lang="de-DE" dirty="0"/>
              <a:t>Can save, </a:t>
            </a:r>
            <a:r>
              <a:rPr lang="de-DE" dirty="0" err="1"/>
              <a:t>close</a:t>
            </a:r>
            <a:r>
              <a:rPr lang="de-DE" dirty="0"/>
              <a:t>, </a:t>
            </a:r>
            <a:r>
              <a:rPr lang="de-DE" dirty="0" err="1"/>
              <a:t>load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re-execute</a:t>
            </a:r>
            <a:endParaRPr lang="de-DE" dirty="0"/>
          </a:p>
          <a:p>
            <a:r>
              <a:rPr lang="de-DE" dirty="0"/>
              <a:t>Can </a:t>
            </a:r>
            <a:r>
              <a:rPr lang="de-DE" dirty="0" err="1"/>
              <a:t>export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</a:t>
            </a:r>
            <a:r>
              <a:rPr lang="de-DE" dirty="0" err="1"/>
              <a:t>formats</a:t>
            </a:r>
            <a:endParaRPr lang="de-DE" dirty="0"/>
          </a:p>
          <a:p>
            <a:r>
              <a:rPr lang="de-DE" dirty="0"/>
              <a:t>Remote </a:t>
            </a:r>
            <a:r>
              <a:rPr lang="de-DE" dirty="0" err="1"/>
              <a:t>execution</a:t>
            </a:r>
            <a:r>
              <a:rPr lang="de-DE" dirty="0"/>
              <a:t> via https </a:t>
            </a:r>
            <a:r>
              <a:rPr lang="de-DE" dirty="0" err="1"/>
              <a:t>possible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346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9B71B-797E-BD45-8E54-4B9906744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Jupyter</a:t>
            </a:r>
            <a:r>
              <a:rPr lang="de-DE" dirty="0"/>
              <a:t> Notebook </a:t>
            </a:r>
            <a:r>
              <a:rPr lang="de-DE" dirty="0" err="1"/>
              <a:t>for</a:t>
            </a:r>
            <a:r>
              <a:rPr lang="de-DE" dirty="0"/>
              <a:t> Open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16B01-9ED8-5D4B-A215-BB88CFAEE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Combination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,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annotation</a:t>
            </a:r>
            <a:r>
              <a:rPr lang="de-DE" dirty="0"/>
              <a:t> </a:t>
            </a:r>
            <a:r>
              <a:rPr lang="de-DE" i="1" dirty="0"/>
              <a:t>in </a:t>
            </a:r>
            <a:r>
              <a:rPr lang="de-DE" i="1" dirty="0" err="1"/>
              <a:t>one</a:t>
            </a:r>
            <a:r>
              <a:rPr lang="de-DE" i="1" dirty="0"/>
              <a:t> </a:t>
            </a:r>
            <a:r>
              <a:rPr lang="de-DE" i="1" dirty="0" err="1"/>
              <a:t>document</a:t>
            </a:r>
            <a:endParaRPr lang="de-DE" i="1" dirty="0"/>
          </a:p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appropriately</a:t>
            </a:r>
            <a:r>
              <a:rPr lang="de-DE" dirty="0"/>
              <a:t>,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publications</a:t>
            </a:r>
            <a:r>
              <a:rPr lang="de-DE" dirty="0"/>
              <a:t> </a:t>
            </a:r>
            <a:r>
              <a:rPr lang="de-DE" i="1" dirty="0" err="1"/>
              <a:t>reproducible</a:t>
            </a:r>
            <a:endParaRPr lang="de-DE" i="1" dirty="0"/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notebook</a:t>
            </a:r>
            <a:r>
              <a:rPr lang="de-DE" dirty="0"/>
              <a:t> per </a:t>
            </a:r>
            <a:r>
              <a:rPr lang="de-DE" dirty="0" err="1"/>
              <a:t>figure</a:t>
            </a:r>
            <a:r>
              <a:rPr lang="de-DE" dirty="0"/>
              <a:t> in </a:t>
            </a:r>
            <a:r>
              <a:rPr lang="de-DE" dirty="0" err="1"/>
              <a:t>publication</a:t>
            </a:r>
            <a:r>
              <a:rPr lang="de-DE" dirty="0"/>
              <a:t> (</a:t>
            </a:r>
            <a:r>
              <a:rPr lang="de-DE" dirty="0" err="1"/>
              <a:t>examples</a:t>
            </a:r>
            <a:r>
              <a:rPr lang="de-DE" dirty="0"/>
              <a:t>: [1], [2])</a:t>
            </a:r>
          </a:p>
          <a:p>
            <a:r>
              <a:rPr lang="de-DE" dirty="0"/>
              <a:t>Notebooks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reproducible</a:t>
            </a:r>
            <a:r>
              <a:rPr lang="de-DE" dirty="0"/>
              <a:t> </a:t>
            </a:r>
            <a:r>
              <a:rPr lang="de-DE" dirty="0" err="1"/>
              <a:t>publications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i="1" dirty="0" err="1"/>
              <a:t>re-usable</a:t>
            </a:r>
            <a:endParaRPr lang="de-DE" i="1" dirty="0"/>
          </a:p>
          <a:p>
            <a:pPr lvl="1"/>
            <a:r>
              <a:rPr lang="de-DE" dirty="0" err="1"/>
              <a:t>Currently</a:t>
            </a:r>
            <a:r>
              <a:rPr lang="de-DE" dirty="0"/>
              <a:t>, lots </a:t>
            </a:r>
            <a:r>
              <a:rPr lang="de-DE" dirty="0" err="1"/>
              <a:t>of</a:t>
            </a:r>
            <a:r>
              <a:rPr lang="de-DE" dirty="0"/>
              <a:t> time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researchers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repeat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others</a:t>
            </a:r>
            <a:r>
              <a:rPr lang="de-DE" dirty="0"/>
              <a:t>, </a:t>
            </a:r>
            <a:r>
              <a:rPr lang="de-DE" dirty="0" err="1"/>
              <a:t>before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advance</a:t>
            </a:r>
            <a:r>
              <a:rPr lang="de-DE" dirty="0"/>
              <a:t> </a:t>
            </a:r>
            <a:r>
              <a:rPr lang="de-DE" dirty="0" err="1"/>
              <a:t>science</a:t>
            </a:r>
            <a:r>
              <a:rPr lang="de-DE" dirty="0"/>
              <a:t>.</a:t>
            </a:r>
          </a:p>
          <a:p>
            <a:pPr marL="0" indent="0">
              <a:buNone/>
            </a:pPr>
            <a:r>
              <a:rPr lang="de-DE" sz="1400" dirty="0"/>
              <a:t>[1] </a:t>
            </a:r>
            <a:r>
              <a:rPr lang="de-DE" sz="1400" dirty="0" err="1"/>
              <a:t>Appl</a:t>
            </a:r>
            <a:r>
              <a:rPr lang="de-DE" sz="1400" dirty="0"/>
              <a:t>. Phys. </a:t>
            </a:r>
            <a:r>
              <a:rPr lang="de-DE" sz="1400" dirty="0" err="1"/>
              <a:t>Lett</a:t>
            </a:r>
            <a:r>
              <a:rPr lang="de-DE" sz="1400" dirty="0"/>
              <a:t>. 109, 122401 (2016), </a:t>
            </a:r>
            <a:r>
              <a:rPr lang="de-DE" sz="1400" dirty="0">
                <a:hlinkClick r:id="rId2"/>
              </a:rPr>
              <a:t>https://doi.org/10.1063/1.4962726</a:t>
            </a:r>
            <a:r>
              <a:rPr lang="de-DE" sz="1400" dirty="0"/>
              <a:t>, </a:t>
            </a:r>
            <a:br>
              <a:rPr lang="de-DE" sz="1400" dirty="0"/>
            </a:br>
            <a:r>
              <a:rPr lang="de-DE" sz="1400" dirty="0"/>
              <a:t>     </a:t>
            </a:r>
            <a:r>
              <a:rPr lang="de-DE" sz="1400" dirty="0">
                <a:hlinkClick r:id="rId3"/>
              </a:rPr>
              <a:t>https://github.com/fangohr/paper-supplement-2016-dmi-nanocylinder-hysteresis</a:t>
            </a:r>
            <a:br>
              <a:rPr lang="de-DE" sz="1400" dirty="0"/>
            </a:br>
            <a:r>
              <a:rPr lang="de-DE" sz="1400" dirty="0"/>
              <a:t>[2] Nanotechnology 27, 455502 (2016), </a:t>
            </a:r>
            <a:r>
              <a:rPr lang="de-DE" sz="1400" dirty="0">
                <a:hlinkClick r:id="rId4"/>
              </a:rPr>
              <a:t>https://doi.org/10.1088/0957-4484/27/45/455502</a:t>
            </a:r>
            <a:r>
              <a:rPr lang="de-DE" sz="1400" dirty="0"/>
              <a:t> </a:t>
            </a:r>
            <a:br>
              <a:rPr lang="de-DE" sz="1400" dirty="0"/>
            </a:br>
            <a:r>
              <a:rPr lang="de-DE" sz="1400" dirty="0"/>
              <a:t>     </a:t>
            </a:r>
            <a:r>
              <a:rPr lang="de-DE" sz="1400" dirty="0">
                <a:hlinkClick r:id="rId5"/>
              </a:rPr>
              <a:t>https://github.com/maxalbert/paper-supplement-nanoparticle-sensing</a:t>
            </a:r>
            <a:r>
              <a:rPr lang="de-DE" sz="1400" dirty="0"/>
              <a:t> </a:t>
            </a:r>
          </a:p>
          <a:p>
            <a:pPr marL="357187" lvl="1" indent="0">
              <a:buNone/>
            </a:pP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516208-05DA-4240-A5F3-4C2C2E7511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254" y="4189683"/>
            <a:ext cx="4049218" cy="266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08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28F26B23-240B-1B4C-9824-14C6BAFFE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7628156" y="3296415"/>
            <a:ext cx="4563844" cy="3361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083732-F048-4848-BBFB-8E5CE6651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Photon </a:t>
            </a:r>
            <a:r>
              <a:rPr lang="de-DE" dirty="0" err="1"/>
              <a:t>and</a:t>
            </a:r>
            <a:r>
              <a:rPr lang="de-DE" dirty="0"/>
              <a:t> Neutron Open Science Cloud (</a:t>
            </a:r>
            <a:r>
              <a:rPr lang="de-DE" dirty="0" err="1"/>
              <a:t>PaNOSC</a:t>
            </a:r>
            <a:r>
              <a:rPr lang="de-DE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82C5D-C352-9145-997D-A8230AE3D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9" y="2024064"/>
            <a:ext cx="7829447" cy="3889375"/>
          </a:xfrm>
        </p:spPr>
        <p:txBody>
          <a:bodyPr/>
          <a:lstStyle/>
          <a:p>
            <a:r>
              <a:rPr lang="de-DE" dirty="0"/>
              <a:t>Research </a:t>
            </a:r>
            <a:r>
              <a:rPr lang="de-DE" dirty="0" err="1"/>
              <a:t>facilities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Photons </a:t>
            </a:r>
            <a:r>
              <a:rPr lang="de-DE" dirty="0" err="1"/>
              <a:t>and</a:t>
            </a:r>
            <a:r>
              <a:rPr lang="de-DE" dirty="0"/>
              <a:t> Neutrons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imaging</a:t>
            </a:r>
            <a:endParaRPr lang="de-DE" dirty="0"/>
          </a:p>
          <a:p>
            <a:pPr lvl="1"/>
            <a:r>
              <a:rPr lang="de-DE" dirty="0" err="1"/>
              <a:t>Underpins</a:t>
            </a:r>
            <a:r>
              <a:rPr lang="de-DE" dirty="0"/>
              <a:t> a </a:t>
            </a:r>
            <a:r>
              <a:rPr lang="de-DE" dirty="0" err="1"/>
              <a:t>wide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fundamental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applied</a:t>
            </a:r>
            <a:r>
              <a:rPr lang="de-DE" dirty="0"/>
              <a:t> </a:t>
            </a:r>
            <a:r>
              <a:rPr lang="de-DE" dirty="0" err="1"/>
              <a:t>research</a:t>
            </a:r>
            <a:r>
              <a:rPr lang="de-DE" dirty="0"/>
              <a:t>,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basic</a:t>
            </a:r>
            <a:r>
              <a:rPr lang="de-DE" dirty="0"/>
              <a:t> </a:t>
            </a:r>
            <a:r>
              <a:rPr lang="de-DE" dirty="0" err="1"/>
              <a:t>physics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drug</a:t>
            </a:r>
            <a:r>
              <a:rPr lang="de-DE" dirty="0"/>
              <a:t> design</a:t>
            </a:r>
          </a:p>
          <a:p>
            <a:r>
              <a:rPr lang="de-DE" dirty="0"/>
              <a:t>European XFEL: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short-wavelength</a:t>
            </a:r>
            <a:r>
              <a:rPr lang="de-DE" dirty="0"/>
              <a:t> </a:t>
            </a:r>
            <a:r>
              <a:rPr lang="de-DE" dirty="0" err="1"/>
              <a:t>photons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 </a:t>
            </a:r>
            <a:r>
              <a:rPr lang="de-DE" dirty="0" err="1"/>
              <a:t>small</a:t>
            </a:r>
            <a:r>
              <a:rPr lang="de-DE" dirty="0"/>
              <a:t> </a:t>
            </a:r>
            <a:r>
              <a:rPr lang="de-DE" dirty="0" err="1"/>
              <a:t>things</a:t>
            </a:r>
            <a:endParaRPr lang="de-DE" dirty="0"/>
          </a:p>
          <a:p>
            <a:pPr lvl="1"/>
            <a:r>
              <a:rPr lang="de-DE" dirty="0"/>
              <a:t>Infrastructure</a:t>
            </a:r>
          </a:p>
          <a:p>
            <a:pPr lvl="2"/>
            <a:r>
              <a:rPr lang="de-DE" dirty="0"/>
              <a:t>3.4km </a:t>
            </a:r>
            <a:r>
              <a:rPr lang="de-DE" dirty="0" err="1"/>
              <a:t>tunnel</a:t>
            </a:r>
            <a:endParaRPr lang="de-DE" dirty="0"/>
          </a:p>
          <a:p>
            <a:pPr lvl="2"/>
            <a:r>
              <a:rPr lang="de-DE" dirty="0" err="1"/>
              <a:t>Accelerate</a:t>
            </a:r>
            <a:r>
              <a:rPr lang="de-DE" dirty="0"/>
              <a:t> </a:t>
            </a:r>
            <a:r>
              <a:rPr lang="de-DE" dirty="0" err="1"/>
              <a:t>electrons</a:t>
            </a:r>
            <a:r>
              <a:rPr lang="de-DE" dirty="0"/>
              <a:t>,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</a:t>
            </a:r>
            <a:r>
              <a:rPr lang="de-DE" dirty="0" err="1"/>
              <a:t>photons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electrons</a:t>
            </a:r>
            <a:endParaRPr lang="de-DE" dirty="0"/>
          </a:p>
          <a:p>
            <a:pPr lvl="1"/>
            <a:r>
              <a:rPr lang="de-DE" dirty="0"/>
              <a:t>Data </a:t>
            </a:r>
            <a:r>
              <a:rPr lang="de-DE" dirty="0" err="1"/>
              <a:t>volume</a:t>
            </a:r>
            <a:endParaRPr lang="de-DE" dirty="0"/>
          </a:p>
          <a:p>
            <a:pPr lvl="2"/>
            <a:r>
              <a:rPr lang="en-GB" dirty="0"/>
              <a:t>Typical detector: 1 million pixels, each using 2 bytes</a:t>
            </a:r>
          </a:p>
          <a:p>
            <a:pPr lvl="2"/>
            <a:r>
              <a:rPr lang="en-GB" dirty="0"/>
              <a:t>up to 27,000 X-ray pulses per second</a:t>
            </a:r>
          </a:p>
          <a:p>
            <a:pPr lvl="2"/>
            <a:r>
              <a:rPr lang="en-GB" dirty="0">
                <a:sym typeface="Wingdings" pitchFamily="2" charset="2"/>
              </a:rPr>
              <a:t> 2 byte * 1,000,000 * 27,000 / s = 54 GB/s</a:t>
            </a:r>
          </a:p>
          <a:p>
            <a:pPr lvl="2"/>
            <a:r>
              <a:rPr lang="en-GB" dirty="0">
                <a:sym typeface="Wingdings" pitchFamily="2" charset="2"/>
              </a:rPr>
              <a:t> 194 TB/h (theoretical peak)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F11932-80FF-B641-AA81-364746E181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1784" y="485662"/>
            <a:ext cx="3038794" cy="20142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4168E96-D1C4-FB40-8EF7-62010FDF2612}"/>
              </a:ext>
            </a:extLst>
          </p:cNvPr>
          <p:cNvSpPr txBox="1"/>
          <p:nvPr/>
        </p:nvSpPr>
        <p:spPr>
          <a:xfrm>
            <a:off x="12599878" y="3235455"/>
            <a:ext cx="11216640" cy="6096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ct val="112000"/>
              </a:lnSpc>
            </a:pPr>
            <a:r>
              <a:rPr lang="de-DE" sz="800" dirty="0"/>
              <a:t>https://</a:t>
            </a:r>
            <a:r>
              <a:rPr lang="de-DE" sz="800" dirty="0" err="1"/>
              <a:t>www.esrf.eu</a:t>
            </a:r>
            <a:r>
              <a:rPr lang="de-DE" sz="800" dirty="0"/>
              <a:t>/</a:t>
            </a:r>
            <a:r>
              <a:rPr lang="de-DE" sz="800" dirty="0" err="1"/>
              <a:t>home</a:t>
            </a:r>
            <a:r>
              <a:rPr lang="de-DE" sz="800" dirty="0"/>
              <a:t>/</a:t>
            </a:r>
            <a:r>
              <a:rPr lang="de-DE" sz="800" dirty="0" err="1"/>
              <a:t>news</a:t>
            </a:r>
            <a:r>
              <a:rPr lang="de-DE" sz="800" dirty="0"/>
              <a:t>/</a:t>
            </a:r>
            <a:r>
              <a:rPr lang="de-DE" sz="800" dirty="0" err="1"/>
              <a:t>general</a:t>
            </a:r>
            <a:r>
              <a:rPr lang="de-DE" sz="800" dirty="0"/>
              <a:t>/</a:t>
            </a:r>
            <a:r>
              <a:rPr lang="de-DE" sz="800" dirty="0" err="1"/>
              <a:t>content</a:t>
            </a:r>
            <a:r>
              <a:rPr lang="de-DE" sz="800" dirty="0"/>
              <a:t>-news/</a:t>
            </a:r>
            <a:r>
              <a:rPr lang="de-DE" sz="800" dirty="0" err="1"/>
              <a:t>general</a:t>
            </a:r>
            <a:r>
              <a:rPr lang="de-DE" sz="800" dirty="0"/>
              <a:t>/clear-view-of-robo-neuronal-receptor-opens-door-for-new-cancer-drugs.html</a:t>
            </a:r>
          </a:p>
        </p:txBody>
      </p:sp>
    </p:spTree>
    <p:extLst>
      <p:ext uri="{BB962C8B-B14F-4D97-AF65-F5344CB8AC3E}">
        <p14:creationId xmlns:p14="http://schemas.microsoft.com/office/powerpoint/2010/main" val="3472764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C39E2-D134-F54A-B0E5-73C16AF1D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: </a:t>
            </a:r>
            <a:r>
              <a:rPr lang="de-DE" dirty="0" err="1"/>
              <a:t>example</a:t>
            </a:r>
            <a:r>
              <a:rPr lang="de-DE" dirty="0"/>
              <a:t> European XFEL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06512-E6C9-C444-B9A5-879C2ED90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90" y="2024066"/>
            <a:ext cx="5242615" cy="3889375"/>
          </a:xfrm>
        </p:spPr>
        <p:txBody>
          <a:bodyPr/>
          <a:lstStyle/>
          <a:p>
            <a:r>
              <a:rPr lang="de-DE" sz="1600" dirty="0"/>
              <a:t>Data </a:t>
            </a:r>
            <a:r>
              <a:rPr lang="de-DE" sz="1600" dirty="0" err="1"/>
              <a:t>source</a:t>
            </a:r>
            <a:r>
              <a:rPr lang="de-DE" sz="1600" dirty="0"/>
              <a:t>:</a:t>
            </a:r>
          </a:p>
          <a:p>
            <a:pPr lvl="1"/>
            <a:r>
              <a:rPr lang="de-DE" sz="1600" dirty="0"/>
              <a:t>2d </a:t>
            </a:r>
            <a:r>
              <a:rPr lang="de-DE" sz="1600" dirty="0" err="1"/>
              <a:t>image</a:t>
            </a:r>
            <a:r>
              <a:rPr lang="de-DE" sz="1600" dirty="0"/>
              <a:t> </a:t>
            </a:r>
            <a:r>
              <a:rPr lang="de-DE" sz="1600" dirty="0" err="1"/>
              <a:t>detectors</a:t>
            </a:r>
            <a:r>
              <a:rPr lang="de-DE" sz="1600" dirty="0"/>
              <a:t> (</a:t>
            </a:r>
            <a:r>
              <a:rPr lang="de-DE" sz="1600" dirty="0" err="1"/>
              <a:t>up</a:t>
            </a:r>
            <a:r>
              <a:rPr lang="de-DE" sz="1600" dirty="0"/>
              <a:t> </a:t>
            </a:r>
            <a:r>
              <a:rPr lang="de-DE" sz="1600" dirty="0" err="1"/>
              <a:t>to</a:t>
            </a:r>
            <a:r>
              <a:rPr lang="de-DE" sz="1600" dirty="0"/>
              <a:t> 27,000 </a:t>
            </a:r>
            <a:r>
              <a:rPr lang="de-DE" sz="1600" dirty="0" err="1"/>
              <a:t>images</a:t>
            </a:r>
            <a:r>
              <a:rPr lang="de-DE" sz="1600" dirty="0"/>
              <a:t> /s)</a:t>
            </a:r>
          </a:p>
          <a:p>
            <a:pPr lvl="1"/>
            <a:r>
              <a:rPr lang="de-DE" sz="1600" dirty="0" err="1"/>
              <a:t>Scalar</a:t>
            </a:r>
            <a:r>
              <a:rPr lang="de-DE" sz="1600" dirty="0"/>
              <a:t> </a:t>
            </a:r>
            <a:r>
              <a:rPr lang="de-DE" sz="1600" dirty="0" err="1"/>
              <a:t>values</a:t>
            </a:r>
            <a:r>
              <a:rPr lang="de-DE" sz="1600" dirty="0"/>
              <a:t> (</a:t>
            </a:r>
            <a:r>
              <a:rPr lang="de-DE" sz="1600" dirty="0" err="1"/>
              <a:t>typically</a:t>
            </a:r>
            <a:r>
              <a:rPr lang="de-DE" sz="1600" dirty="0"/>
              <a:t> 10 </a:t>
            </a:r>
            <a:r>
              <a:rPr lang="de-DE" sz="1600" dirty="0" err="1"/>
              <a:t>values</a:t>
            </a:r>
            <a:r>
              <a:rPr lang="de-DE" sz="1600" dirty="0"/>
              <a:t> per </a:t>
            </a:r>
            <a:r>
              <a:rPr lang="de-DE" sz="1600" dirty="0" err="1"/>
              <a:t>second</a:t>
            </a:r>
            <a:r>
              <a:rPr lang="de-DE" sz="1600" dirty="0"/>
              <a:t>)</a:t>
            </a:r>
          </a:p>
          <a:p>
            <a:pPr lvl="1"/>
            <a:r>
              <a:rPr lang="de-DE" sz="1600" dirty="0" err="1"/>
              <a:t>others</a:t>
            </a:r>
            <a:endParaRPr lang="de-DE" sz="1600" dirty="0"/>
          </a:p>
          <a:p>
            <a:r>
              <a:rPr lang="de-DE" sz="1600" dirty="0"/>
              <a:t>Data </a:t>
            </a:r>
            <a:r>
              <a:rPr lang="de-DE" sz="1600" dirty="0" err="1"/>
              <a:t>analysis</a:t>
            </a:r>
            <a:r>
              <a:rPr lang="de-DE" sz="1600" dirty="0"/>
              <a:t>	</a:t>
            </a:r>
          </a:p>
          <a:p>
            <a:pPr lvl="1"/>
            <a:r>
              <a:rPr lang="de-DE" sz="1600" dirty="0" err="1"/>
              <a:t>Calibration</a:t>
            </a:r>
            <a:r>
              <a:rPr lang="de-DE" sz="1600" dirty="0"/>
              <a:t>, </a:t>
            </a:r>
            <a:r>
              <a:rPr lang="de-DE" sz="1600" dirty="0" err="1"/>
              <a:t>data</a:t>
            </a:r>
            <a:r>
              <a:rPr lang="de-DE" sz="1600" dirty="0"/>
              <a:t> </a:t>
            </a:r>
            <a:r>
              <a:rPr lang="de-DE" sz="1600" dirty="0" err="1"/>
              <a:t>filtering</a:t>
            </a:r>
            <a:r>
              <a:rPr lang="de-DE" sz="1600" dirty="0"/>
              <a:t>, </a:t>
            </a:r>
            <a:r>
              <a:rPr lang="de-DE" sz="1600" dirty="0" err="1"/>
              <a:t>reduction</a:t>
            </a:r>
            <a:r>
              <a:rPr lang="de-DE" sz="1600" dirty="0"/>
              <a:t>, </a:t>
            </a:r>
            <a:r>
              <a:rPr lang="de-DE" sz="1600" dirty="0" err="1"/>
              <a:t>azimuthal</a:t>
            </a:r>
            <a:r>
              <a:rPr lang="de-DE" sz="1600" dirty="0"/>
              <a:t> </a:t>
            </a:r>
            <a:r>
              <a:rPr lang="de-DE" sz="1600" dirty="0" err="1"/>
              <a:t>integration</a:t>
            </a:r>
            <a:r>
              <a:rPr lang="de-DE" sz="1600" dirty="0"/>
              <a:t>, real </a:t>
            </a:r>
            <a:r>
              <a:rPr lang="de-DE" sz="1600" dirty="0" err="1"/>
              <a:t>space</a:t>
            </a:r>
            <a:r>
              <a:rPr lang="de-DE" sz="1600" dirty="0"/>
              <a:t> </a:t>
            </a:r>
            <a:r>
              <a:rPr lang="de-DE" sz="1600" dirty="0" err="1"/>
              <a:t>reconstruction</a:t>
            </a:r>
            <a:r>
              <a:rPr lang="de-DE" sz="1600" dirty="0"/>
              <a:t>, …</a:t>
            </a:r>
          </a:p>
          <a:p>
            <a:r>
              <a:rPr lang="de-DE" sz="1600" dirty="0" err="1"/>
              <a:t>Many</a:t>
            </a:r>
            <a:r>
              <a:rPr lang="de-DE" sz="1600" dirty="0"/>
              <a:t> </a:t>
            </a:r>
            <a:r>
              <a:rPr lang="de-DE" sz="1600" dirty="0" err="1"/>
              <a:t>steps</a:t>
            </a:r>
            <a:r>
              <a:rPr lang="de-DE" sz="1600" dirty="0"/>
              <a:t> </a:t>
            </a:r>
            <a:r>
              <a:rPr lang="de-DE" sz="1600" dirty="0" err="1"/>
              <a:t>involving</a:t>
            </a:r>
            <a:r>
              <a:rPr lang="de-DE" sz="1600" dirty="0"/>
              <a:t> different </a:t>
            </a:r>
            <a:r>
              <a:rPr lang="de-DE" sz="1600" dirty="0" err="1"/>
              <a:t>programs</a:t>
            </a:r>
            <a:endParaRPr lang="de-DE" sz="1600" dirty="0"/>
          </a:p>
          <a:p>
            <a:pPr lvl="1"/>
            <a:r>
              <a:rPr lang="de-DE" sz="1600" dirty="0" err="1"/>
              <a:t>connect</a:t>
            </a:r>
            <a:r>
              <a:rPr lang="de-DE" sz="1600" dirty="0"/>
              <a:t> 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via </a:t>
            </a:r>
            <a:r>
              <a:rPr lang="de-DE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de-DE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–X </a:t>
            </a:r>
            <a:r>
              <a:rPr lang="de-DE" sz="1600" dirty="0" err="1"/>
              <a:t>to</a:t>
            </a:r>
            <a:r>
              <a:rPr lang="de-DE" sz="1600" dirty="0"/>
              <a:t> HPC </a:t>
            </a:r>
            <a:r>
              <a:rPr lang="de-DE" sz="1600" dirty="0" err="1"/>
              <a:t>cluster</a:t>
            </a:r>
            <a:endParaRPr lang="de-DE" sz="1600" dirty="0"/>
          </a:p>
          <a:p>
            <a:pPr lvl="1"/>
            <a:r>
              <a:rPr lang="de-DE" sz="1600" dirty="0" err="1"/>
              <a:t>some</a:t>
            </a:r>
            <a:r>
              <a:rPr lang="de-DE" sz="1600" dirty="0"/>
              <a:t> </a:t>
            </a:r>
            <a:r>
              <a:rPr lang="de-DE" sz="1600" dirty="0" err="1"/>
              <a:t>programs</a:t>
            </a:r>
            <a:r>
              <a:rPr lang="de-DE" sz="1600" dirty="0"/>
              <a:t> </a:t>
            </a:r>
            <a:r>
              <a:rPr lang="de-DE" sz="1600" dirty="0" err="1"/>
              <a:t>use</a:t>
            </a:r>
            <a:r>
              <a:rPr lang="de-DE" sz="1600" dirty="0"/>
              <a:t> GUIs (X </a:t>
            </a:r>
            <a:r>
              <a:rPr lang="de-DE" sz="1600" dirty="0" err="1"/>
              <a:t>display</a:t>
            </a:r>
            <a:r>
              <a:rPr lang="de-DE" sz="1600" dirty="0"/>
              <a:t> at </a:t>
            </a:r>
            <a:r>
              <a:rPr lang="de-DE" sz="1600" dirty="0" err="1"/>
              <a:t>EuXFEL</a:t>
            </a:r>
            <a:r>
              <a:rPr lang="de-DE" sz="1600" dirty="0"/>
              <a:t>)</a:t>
            </a:r>
          </a:p>
          <a:p>
            <a:pPr lvl="1"/>
            <a:r>
              <a:rPr lang="de-DE" sz="1600" dirty="0" err="1"/>
              <a:t>some</a:t>
            </a:r>
            <a:r>
              <a:rPr lang="de-DE" sz="1600" dirty="0"/>
              <a:t> </a:t>
            </a:r>
            <a:r>
              <a:rPr lang="de-DE" sz="1600" dirty="0" err="1"/>
              <a:t>programs</a:t>
            </a:r>
            <a:r>
              <a:rPr lang="de-DE" sz="1600" dirty="0"/>
              <a:t> </a:t>
            </a:r>
            <a:r>
              <a:rPr lang="de-DE" sz="1600" dirty="0" err="1"/>
              <a:t>use</a:t>
            </a:r>
            <a:r>
              <a:rPr lang="de-DE" sz="1600" dirty="0"/>
              <a:t> </a:t>
            </a:r>
            <a:r>
              <a:rPr lang="de-DE" sz="1600" dirty="0" err="1"/>
              <a:t>command</a:t>
            </a:r>
            <a:r>
              <a:rPr lang="de-DE" sz="1600" dirty="0"/>
              <a:t> </a:t>
            </a:r>
            <a:r>
              <a:rPr lang="de-DE" sz="1600" dirty="0" err="1"/>
              <a:t>line</a:t>
            </a:r>
            <a:endParaRPr lang="de-DE" sz="1600" dirty="0"/>
          </a:p>
          <a:p>
            <a:pPr lvl="1"/>
            <a:r>
              <a:rPr lang="de-DE" sz="1600" dirty="0" err="1"/>
              <a:t>Increasingly</a:t>
            </a:r>
            <a:r>
              <a:rPr lang="de-DE" sz="1600" dirty="0"/>
              <a:t> </a:t>
            </a:r>
            <a:r>
              <a:rPr lang="de-DE" sz="1600" dirty="0" err="1"/>
              <a:t>Jupyter</a:t>
            </a:r>
            <a:r>
              <a:rPr lang="de-DE" sz="1600" dirty="0"/>
              <a:t> Notebooks</a:t>
            </a:r>
          </a:p>
          <a:p>
            <a:endParaRPr lang="de-DE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B7D8A7-A57A-BD40-8A5F-4D6DCEF8C7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98" t="357" r="4091" b="6925"/>
          <a:stretch/>
        </p:blipFill>
        <p:spPr>
          <a:xfrm>
            <a:off x="6167718" y="2024065"/>
            <a:ext cx="5400396" cy="370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245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892"/>
    </mc:Choice>
    <mc:Fallback xmlns="">
      <p:transition spd="slow" advTm="9689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F8435-4B7B-A74A-A566-FE2B745C2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9270239-674C-EE4A-93F4-38F9759D9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07597" cy="766973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BF99B2-BD13-6743-8B57-1B85F7F72B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597" y="106878"/>
            <a:ext cx="5948987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17DD559-A10C-4B4B-BE60-0BD72F41D52A}"/>
              </a:ext>
            </a:extLst>
          </p:cNvPr>
          <p:cNvSpPr/>
          <p:nvPr/>
        </p:nvSpPr>
        <p:spPr>
          <a:xfrm>
            <a:off x="3745216" y="86389"/>
            <a:ext cx="2701381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hlinkClick r:id="rId4"/>
              </a:rPr>
              <a:t>https://karabo-data.readthedocs.io/en/latest/index.html</a:t>
            </a:r>
            <a:r>
              <a:rPr lang="en-US" sz="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08800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theme/theme1.xml><?xml version="1.0" encoding="utf-8"?>
<a:theme xmlns:a="http://schemas.openxmlformats.org/drawingml/2006/main" name="XFEL_PowerPoint_16x9_v3">
  <a:themeElements>
    <a:clrScheme name="panosc2">
      <a:dk1>
        <a:srgbClr val="000000"/>
      </a:dk1>
      <a:lt1>
        <a:srgbClr val="FFFFFF"/>
      </a:lt1>
      <a:dk2>
        <a:srgbClr val="B2B2B2"/>
      </a:dk2>
      <a:lt2>
        <a:srgbClr val="F2F1F4"/>
      </a:lt2>
      <a:accent1>
        <a:srgbClr val="A8476E"/>
      </a:accent1>
      <a:accent2>
        <a:srgbClr val="5C67A1"/>
      </a:accent2>
      <a:accent3>
        <a:srgbClr val="71AAD0"/>
      </a:accent3>
      <a:accent4>
        <a:srgbClr val="A4C3D6"/>
      </a:accent4>
      <a:accent5>
        <a:srgbClr val="A8476E"/>
      </a:accent5>
      <a:accent6>
        <a:srgbClr val="3D403D"/>
      </a:accent6>
      <a:hlink>
        <a:srgbClr val="932092"/>
      </a:hlink>
      <a:folHlink>
        <a:srgbClr val="2D2D2D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</a:spPr>
      <a:bodyPr rtlCol="0" anchor="ctr">
        <a:noAutofit/>
      </a:bodyPr>
      <a:lstStyle>
        <a:defPPr algn="ctr">
          <a:lnSpc>
            <a:spcPct val="113000"/>
          </a:lnSpc>
          <a:defRPr sz="1400" dirty="0" err="1" smtClean="0"/>
        </a:defPPr>
      </a:lst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 marL="269875" indent="-269875">
          <a:lnSpc>
            <a:spcPct val="112000"/>
          </a:lnSpc>
          <a:buBlip>
            <a:blip xmlns:r="http://schemas.openxmlformats.org/officeDocument/2006/relationships" r:embed="rId1"/>
          </a:buBlip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XFEL_PowerPoint_16x9.potx" id="{5D9E4C7F-CF90-47AA-9B5A-D1B8A1F64B49}" vid="{107EC11D-EED3-47DC-89A2-C8C245B9F565}"/>
    </a:ext>
  </a:extLst>
</a:theme>
</file>

<file path=ppt/theme/theme2.xml><?xml version="1.0" encoding="utf-8"?>
<a:theme xmlns:a="http://schemas.openxmlformats.org/drawingml/2006/main" name="Office">
  <a:themeElements>
    <a:clrScheme name="Benutzerdefiniert 59">
      <a:dk1>
        <a:srgbClr val="000000"/>
      </a:dk1>
      <a:lt1>
        <a:sysClr val="window" lastClr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Benutzerdefiniert 59">
      <a:dk1>
        <a:srgbClr val="000000"/>
      </a:dk1>
      <a:lt1>
        <a:sysClr val="window" lastClr="FFFFFF"/>
      </a:lt1>
      <a:dk2>
        <a:srgbClr val="B2B2B2"/>
      </a:dk2>
      <a:lt2>
        <a:srgbClr val="F39200"/>
      </a:lt2>
      <a:accent1>
        <a:srgbClr val="0D1546"/>
      </a:accent1>
      <a:accent2>
        <a:srgbClr val="559DBB"/>
      </a:accent2>
      <a:accent3>
        <a:srgbClr val="81B0C8"/>
      </a:accent3>
      <a:accent4>
        <a:srgbClr val="A4C3D6"/>
      </a:accent4>
      <a:accent5>
        <a:srgbClr val="C5D6E4"/>
      </a:accent5>
      <a:accent6>
        <a:srgbClr val="E3EBF2"/>
      </a:accent6>
      <a:hlink>
        <a:srgbClr val="000000"/>
      </a:hlink>
      <a:folHlink>
        <a:srgbClr val="00000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XFEL_PowerPoint_16x9_v3</Template>
  <TotalTime>996</TotalTime>
  <Words>1058</Words>
  <Application>Microsoft Macintosh PowerPoint</Application>
  <PresentationFormat>Widescreen</PresentationFormat>
  <Paragraphs>167</Paragraphs>
  <Slides>18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Courier New</vt:lpstr>
      <vt:lpstr>System Font Regular</vt:lpstr>
      <vt:lpstr>Wingdings</vt:lpstr>
      <vt:lpstr>XFEL_PowerPoint_16x9_v3</vt:lpstr>
      <vt:lpstr>Data analysis with Jupyter Notebook  for Open Science</vt:lpstr>
      <vt:lpstr>PowerPoint Presentation</vt:lpstr>
      <vt:lpstr>Outline</vt:lpstr>
      <vt:lpstr>Data Analysis for Open Science</vt:lpstr>
      <vt:lpstr>Jupyter Notebook</vt:lpstr>
      <vt:lpstr>Jupyter Notebook for Open Science</vt:lpstr>
      <vt:lpstr>Photon and Neutron Open Science Cloud (PaNOSC)</vt:lpstr>
      <vt:lpstr>Current state of data analysis: example European XFEL</vt:lpstr>
      <vt:lpstr>PowerPoint Presentation</vt:lpstr>
      <vt:lpstr>PowerPoint Presentation</vt:lpstr>
      <vt:lpstr>Solution architecture for PaNOSC vision:</vt:lpstr>
      <vt:lpstr>PaNOSC Use case 1: reproducibility and re-usability published results</vt:lpstr>
      <vt:lpstr>PaNOSC Use case 2: enable new data analysis on existing data sets</vt:lpstr>
      <vt:lpstr>Challenges 1</vt:lpstr>
      <vt:lpstr>Challenges 2</vt:lpstr>
      <vt:lpstr>Challenges 3</vt:lpstr>
      <vt:lpstr>Summary</vt:lpstr>
      <vt:lpstr>Acknowledgements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in one line (or two lines)</dc:title>
  <dc:creator>Fangohr H.</dc:creator>
  <cp:lastModifiedBy>Fangohr H.</cp:lastModifiedBy>
  <cp:revision>90</cp:revision>
  <cp:lastPrinted>2019-05-07T04:50:23Z</cp:lastPrinted>
  <dcterms:created xsi:type="dcterms:W3CDTF">2019-04-28T05:37:45Z</dcterms:created>
  <dcterms:modified xsi:type="dcterms:W3CDTF">2019-05-08T09:22:14Z</dcterms:modified>
</cp:coreProperties>
</file>

<file path=docProps/thumbnail.jpeg>
</file>